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9.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30.xml" ContentType="application/vnd.openxmlformats-officedocument.presentationml.notesSlide+xml"/>
  <Override PartName="/ppt/charts/chart6.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7"/>
  </p:notesMasterIdLst>
  <p:sldIdLst>
    <p:sldId id="1895" r:id="rId2"/>
    <p:sldId id="1917" r:id="rId3"/>
    <p:sldId id="1890" r:id="rId4"/>
    <p:sldId id="1875" r:id="rId5"/>
    <p:sldId id="1876" r:id="rId6"/>
    <p:sldId id="1877" r:id="rId7"/>
    <p:sldId id="1878" r:id="rId8"/>
    <p:sldId id="1879" r:id="rId9"/>
    <p:sldId id="1880" r:id="rId10"/>
    <p:sldId id="1891" r:id="rId11"/>
    <p:sldId id="1892" r:id="rId12"/>
    <p:sldId id="1889" r:id="rId13"/>
    <p:sldId id="1870" r:id="rId14"/>
    <p:sldId id="1871" r:id="rId15"/>
    <p:sldId id="1893" r:id="rId16"/>
    <p:sldId id="1873" r:id="rId17"/>
    <p:sldId id="1894" r:id="rId18"/>
    <p:sldId id="1874" r:id="rId19"/>
    <p:sldId id="1881" r:id="rId20"/>
    <p:sldId id="1882" r:id="rId21"/>
    <p:sldId id="1883" r:id="rId22"/>
    <p:sldId id="1884" r:id="rId23"/>
    <p:sldId id="1924" r:id="rId24"/>
    <p:sldId id="1886" r:id="rId25"/>
    <p:sldId id="1896" r:id="rId26"/>
    <p:sldId id="1839" r:id="rId27"/>
    <p:sldId id="1897" r:id="rId28"/>
    <p:sldId id="1898" r:id="rId29"/>
    <p:sldId id="259" r:id="rId30"/>
    <p:sldId id="260" r:id="rId31"/>
    <p:sldId id="261" r:id="rId32"/>
    <p:sldId id="262" r:id="rId33"/>
    <p:sldId id="263" r:id="rId34"/>
    <p:sldId id="1899" r:id="rId35"/>
    <p:sldId id="1840" r:id="rId36"/>
    <p:sldId id="1841" r:id="rId37"/>
    <p:sldId id="1842" r:id="rId38"/>
    <p:sldId id="1843" r:id="rId39"/>
    <p:sldId id="1844" r:id="rId40"/>
    <p:sldId id="1900" r:id="rId41"/>
    <p:sldId id="1846" r:id="rId42"/>
    <p:sldId id="1847" r:id="rId43"/>
    <p:sldId id="1901" r:id="rId44"/>
    <p:sldId id="1902" r:id="rId45"/>
    <p:sldId id="1903" r:id="rId46"/>
    <p:sldId id="264" r:id="rId47"/>
    <p:sldId id="270" r:id="rId48"/>
    <p:sldId id="1904" r:id="rId49"/>
    <p:sldId id="1852" r:id="rId50"/>
    <p:sldId id="273" r:id="rId51"/>
    <p:sldId id="274" r:id="rId52"/>
    <p:sldId id="275" r:id="rId53"/>
    <p:sldId id="276" r:id="rId54"/>
    <p:sldId id="277" r:id="rId55"/>
    <p:sldId id="278" r:id="rId56"/>
    <p:sldId id="279" r:id="rId57"/>
    <p:sldId id="1905" r:id="rId58"/>
    <p:sldId id="1906" r:id="rId59"/>
    <p:sldId id="282" r:id="rId60"/>
    <p:sldId id="283" r:id="rId61"/>
    <p:sldId id="284" r:id="rId62"/>
    <p:sldId id="285" r:id="rId63"/>
    <p:sldId id="286" r:id="rId64"/>
    <p:sldId id="287" r:id="rId65"/>
    <p:sldId id="288" r:id="rId66"/>
    <p:sldId id="289" r:id="rId67"/>
    <p:sldId id="290" r:id="rId68"/>
    <p:sldId id="291" r:id="rId69"/>
    <p:sldId id="292" r:id="rId70"/>
    <p:sldId id="293" r:id="rId71"/>
    <p:sldId id="294" r:id="rId72"/>
    <p:sldId id="295" r:id="rId73"/>
    <p:sldId id="296" r:id="rId74"/>
    <p:sldId id="297" r:id="rId75"/>
    <p:sldId id="298" r:id="rId76"/>
    <p:sldId id="1858" r:id="rId77"/>
    <p:sldId id="301" r:id="rId78"/>
    <p:sldId id="302" r:id="rId79"/>
    <p:sldId id="303" r:id="rId80"/>
    <p:sldId id="1887" r:id="rId81"/>
    <p:sldId id="1922" r:id="rId82"/>
    <p:sldId id="1885" r:id="rId83"/>
    <p:sldId id="1926" r:id="rId84"/>
    <p:sldId id="1927" r:id="rId85"/>
    <p:sldId id="1928" r:id="rId86"/>
    <p:sldId id="1907" r:id="rId87"/>
    <p:sldId id="1908" r:id="rId88"/>
    <p:sldId id="306" r:id="rId89"/>
    <p:sldId id="307" r:id="rId90"/>
    <p:sldId id="308" r:id="rId91"/>
    <p:sldId id="309" r:id="rId92"/>
    <p:sldId id="310" r:id="rId93"/>
    <p:sldId id="311" r:id="rId94"/>
    <p:sldId id="312" r:id="rId95"/>
    <p:sldId id="313" r:id="rId96"/>
    <p:sldId id="315" r:id="rId97"/>
    <p:sldId id="1765" r:id="rId98"/>
    <p:sldId id="1767" r:id="rId99"/>
    <p:sldId id="1768" r:id="rId100"/>
    <p:sldId id="412" r:id="rId101"/>
    <p:sldId id="1912" r:id="rId102"/>
    <p:sldId id="1929" r:id="rId103"/>
    <p:sldId id="1920" r:id="rId104"/>
    <p:sldId id="1778" r:id="rId105"/>
    <p:sldId id="1913" r:id="rId106"/>
    <p:sldId id="1914" r:id="rId107"/>
    <p:sldId id="1915" r:id="rId108"/>
    <p:sldId id="1916" r:id="rId109"/>
    <p:sldId id="413" r:id="rId110"/>
    <p:sldId id="1781" r:id="rId111"/>
    <p:sldId id="1780" r:id="rId112"/>
    <p:sldId id="472" r:id="rId113"/>
    <p:sldId id="473" r:id="rId114"/>
    <p:sldId id="1782" r:id="rId115"/>
    <p:sldId id="1783" r:id="rId116"/>
    <p:sldId id="1784" r:id="rId117"/>
    <p:sldId id="1868" r:id="rId118"/>
    <p:sldId id="1921" r:id="rId119"/>
    <p:sldId id="416" r:id="rId120"/>
    <p:sldId id="420" r:id="rId121"/>
    <p:sldId id="421" r:id="rId122"/>
    <p:sldId id="1770" r:id="rId123"/>
    <p:sldId id="425" r:id="rId124"/>
    <p:sldId id="509" r:id="rId125"/>
    <p:sldId id="415" r:id="rId126"/>
    <p:sldId id="510" r:id="rId127"/>
    <p:sldId id="1785" r:id="rId128"/>
    <p:sldId id="513" r:id="rId129"/>
    <p:sldId id="512" r:id="rId130"/>
    <p:sldId id="1761" r:id="rId131"/>
    <p:sldId id="1786" r:id="rId132"/>
    <p:sldId id="1762" r:id="rId133"/>
    <p:sldId id="1763" r:id="rId134"/>
    <p:sldId id="1764" r:id="rId135"/>
    <p:sldId id="475" r:id="rId136"/>
    <p:sldId id="1930" r:id="rId137"/>
    <p:sldId id="1931" r:id="rId138"/>
    <p:sldId id="1932" r:id="rId139"/>
    <p:sldId id="1933" r:id="rId140"/>
    <p:sldId id="1934" r:id="rId141"/>
    <p:sldId id="1935" r:id="rId142"/>
    <p:sldId id="1936" r:id="rId143"/>
    <p:sldId id="1937" r:id="rId144"/>
    <p:sldId id="1938" r:id="rId145"/>
    <p:sldId id="1939" r:id="rId146"/>
    <p:sldId id="1940" r:id="rId147"/>
    <p:sldId id="1941" r:id="rId148"/>
    <p:sldId id="1942" r:id="rId149"/>
    <p:sldId id="1943" r:id="rId150"/>
    <p:sldId id="1944" r:id="rId151"/>
    <p:sldId id="1945" r:id="rId152"/>
    <p:sldId id="1948" r:id="rId153"/>
    <p:sldId id="1949" r:id="rId154"/>
    <p:sldId id="1950" r:id="rId155"/>
    <p:sldId id="1919" r:id="rId1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969"/>
    <p:restoredTop sz="82480"/>
  </p:normalViewPr>
  <p:slideViewPr>
    <p:cSldViewPr snapToGrid="0" snapToObjects="1">
      <p:cViewPr varScale="1">
        <p:scale>
          <a:sx n="171" d="100"/>
          <a:sy n="171" d="100"/>
        </p:scale>
        <p:origin x="168"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535-A749-B502-0660C53C3E0A}"/>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April</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9AB-FE48-A237-EA8613D9F42C}"/>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2372-8E46-9B0D-9BF9F1B9F067}"/>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3400" b="0" i="0" u="none" strike="noStrike">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D496-BD4B-A4EE-C0877EEE0439}"/>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F1CF-4642-8801-F8FEF30270F7}"/>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DF78-8A47-8E65-416F886642B8}"/>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706273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253451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from Language Models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GPT: Improving Language Understanding by Generative </a:t>
            </a:r>
            <a:r>
              <a:rPr lang="en-US" sz="1200" b="0" kern="1200" dirty="0" err="1">
                <a:solidFill>
                  <a:schemeClr val="tx1"/>
                </a:solidFill>
                <a:effectLst/>
                <a:latin typeface="+mn-lt"/>
                <a:ea typeface="+mn-ea"/>
                <a:cs typeface="+mn-cs"/>
              </a:rPr>
              <a:t>PreTraining</a:t>
            </a:r>
            <a:r>
              <a:rPr lang="en-US" sz="1200" b="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BERT: </a:t>
            </a:r>
            <a:r>
              <a:rPr lang="en-US" sz="1200" b="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idirectional </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ncoder </a:t>
            </a:r>
            <a:r>
              <a:rPr lang="en-US" sz="1200" b="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epresentations from </a:t>
            </a:r>
            <a:r>
              <a:rPr lang="en-US" sz="1200" b="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ransformers.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868583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I buy something from you, you’ve probably sold it to me, and I likely paid you).</a:t>
            </a:r>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4040780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VSMs have several attractive properties. VSMs extract knowledge automatically from a given corpus, thus they require much less labour than other approaches to semantics, such as hand-coded knowledge bases and ontologies. </a:t>
            </a:r>
          </a:p>
        </p:txBody>
      </p:sp>
    </p:spTree>
    <p:extLst>
      <p:ext uri="{BB962C8B-B14F-4D97-AF65-F5344CB8AC3E}">
        <p14:creationId xmlns:p14="http://schemas.microsoft.com/office/powerpoint/2010/main" val="4016515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2867136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is the </a:t>
            </a:r>
            <a:r>
              <a:rPr lang="en-US" sz="1200" b="1" kern="1200" dirty="0">
                <a:solidFill>
                  <a:schemeClr val="tx1"/>
                </a:solidFill>
                <a:effectLst/>
                <a:latin typeface="+mn-lt"/>
                <a:ea typeface="+mn-ea"/>
                <a:cs typeface="+mn-cs"/>
              </a:rPr>
              <a:t>lemma</a:t>
            </a:r>
            <a:r>
              <a:rPr lang="en-US" sz="1200" kern="1200" dirty="0">
                <a:solidFill>
                  <a:schemeClr val="tx1"/>
                </a:solidFill>
                <a:effectLst/>
                <a:latin typeface="+mn-lt"/>
                <a:ea typeface="+mn-ea"/>
                <a:cs typeface="+mn-cs"/>
              </a:rPr>
              <a:t>, also called the </a:t>
            </a:r>
            <a:r>
              <a:rPr lang="en-US" sz="1200" b="1" kern="1200" dirty="0">
                <a:solidFill>
                  <a:schemeClr val="tx1"/>
                </a:solidFill>
                <a:effectLst/>
                <a:latin typeface="+mn-lt"/>
                <a:ea typeface="+mn-ea"/>
                <a:cs typeface="+mn-cs"/>
              </a:rPr>
              <a:t>citation form</a:t>
            </a:r>
            <a:r>
              <a:rPr lang="en-US" sz="1200" kern="1200" dirty="0">
                <a:solidFill>
                  <a:schemeClr val="tx1"/>
                </a:solidFill>
                <a:effectLst/>
                <a:latin typeface="+mn-lt"/>
                <a:ea typeface="+mn-ea"/>
                <a:cs typeface="+mn-cs"/>
              </a:rPr>
              <a:t>.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would also be the lemma for the word </a:t>
            </a:r>
            <a:r>
              <a:rPr lang="en-US" sz="1200" i="1" kern="1200" dirty="0">
                <a:solidFill>
                  <a:schemeClr val="tx1"/>
                </a:solidFill>
                <a:effectLst/>
                <a:latin typeface="+mn-lt"/>
                <a:ea typeface="+mn-ea"/>
                <a:cs typeface="+mn-cs"/>
              </a:rPr>
              <a:t>bugs</a:t>
            </a:r>
            <a:r>
              <a:rPr lang="en-US" sz="1200" kern="1200" dirty="0">
                <a:solidFill>
                  <a:schemeClr val="tx1"/>
                </a:solidFill>
                <a:effectLst/>
                <a:latin typeface="+mn-lt"/>
                <a:ea typeface="+mn-ea"/>
                <a:cs typeface="+mn-cs"/>
              </a:rPr>
              <a:t>; dictionaries don’t have separate definitions for inflected forms. Similarly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is the lemma for </a:t>
            </a:r>
            <a:r>
              <a:rPr lang="en-US" sz="1200" i="1" kern="1200" dirty="0">
                <a:solidFill>
                  <a:schemeClr val="tx1"/>
                </a:solidFill>
                <a:effectLst/>
                <a:latin typeface="+mn-lt"/>
                <a:ea typeface="+mn-ea"/>
                <a:cs typeface="+mn-cs"/>
              </a:rPr>
              <a:t>sing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sang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sung</a:t>
            </a:r>
            <a:r>
              <a:rPr lang="en-US" sz="1200" kern="1200" dirty="0">
                <a:solidFill>
                  <a:schemeClr val="tx1"/>
                </a:solidFill>
                <a:effectLst/>
                <a:latin typeface="+mn-lt"/>
                <a:ea typeface="+mn-ea"/>
                <a:cs typeface="+mn-cs"/>
              </a:rPr>
              <a:t>. In many languages the infinitive form is used as the lemma for the verb, so Spanish </a:t>
            </a:r>
            <a:r>
              <a:rPr lang="en-US" sz="1200" i="1" kern="1200" dirty="0" err="1">
                <a:solidFill>
                  <a:schemeClr val="tx1"/>
                </a:solidFill>
                <a:effectLst/>
                <a:latin typeface="+mn-lt"/>
                <a:ea typeface="+mn-ea"/>
                <a:cs typeface="+mn-cs"/>
              </a:rPr>
              <a:t>dormir</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sleep” is the lemma for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“you sleep”. The specific forms </a:t>
            </a:r>
            <a:r>
              <a:rPr lang="en-US" sz="1200" i="1" kern="1200" dirty="0">
                <a:solidFill>
                  <a:schemeClr val="tx1"/>
                </a:solidFill>
                <a:effectLst/>
                <a:latin typeface="+mn-lt"/>
                <a:ea typeface="+mn-ea"/>
                <a:cs typeface="+mn-cs"/>
              </a:rPr>
              <a:t>sung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carpets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are called </a:t>
            </a:r>
            <a:r>
              <a:rPr lang="en-US" sz="1200" b="1" kern="1200" dirty="0">
                <a:solidFill>
                  <a:schemeClr val="tx1"/>
                </a:solidFill>
                <a:effectLst/>
                <a:latin typeface="+mn-lt"/>
                <a:ea typeface="+mn-ea"/>
                <a:cs typeface="+mn-cs"/>
              </a:rPr>
              <a:t>wordforms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3240092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means that all the situations in which the original sentence would be true, the sentence with the substitution would also be true.</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2448314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3681453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3703460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SimLex-999 dataset (Hill et al., 2015) gives values on a scale from 0 to 10, like the examples below, which range from near-synonyms (vanish, disappear) to pairs that scarcely seem to have anything in common (hole, agreement):</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2387238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“Stupid” multinomial distributions == table lookup.</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80599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Closely related to semantic fields is the idea of a </a:t>
            </a:r>
            <a:r>
              <a:rPr lang="en-US" sz="1200" b="0" kern="1200" dirty="0">
                <a:solidFill>
                  <a:schemeClr val="tx1"/>
                </a:solidFill>
                <a:effectLst/>
                <a:latin typeface="+mn-lt"/>
                <a:ea typeface="+mn-ea"/>
                <a:cs typeface="+mn-cs"/>
              </a:rPr>
              <a:t>semantic frame</a:t>
            </a:r>
            <a:r>
              <a:rPr lang="en-US" sz="1200" kern="1200" dirty="0">
                <a:solidFill>
                  <a:schemeClr val="tx1"/>
                </a:solidFill>
                <a:effectLst/>
                <a:latin typeface="+mn-lt"/>
                <a:ea typeface="+mn-ea"/>
                <a:cs typeface="+mn-cs"/>
              </a:rPr>
              <a:t>. A semantic frame is a set of words that denote perspectives or participants in a particular type of event.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Knowing that buy and sell have this relation makes it possible for a system to know that a sentence like Sam bought the book from Ling could be paraphrased as Ling sold the book to Sam, and that Sam has the role of the buyer in the frame and Ling the seller. Being able to recognize such paraphrases is important for question answering, and can help in shifting perspective for machine translation.</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1598166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4082192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t>Similar messages expressed by Wittgenstein (1953) and Firth (1957) who said “You shall know a word by the company it keeps.”  </a:t>
            </a:r>
          </a:p>
          <a:p>
            <a:pPr defTabSz="584200">
              <a:lnSpc>
                <a:spcPct val="100000"/>
              </a:lnSpc>
              <a:defRPr>
                <a:latin typeface="Lucida Grande"/>
                <a:ea typeface="Lucida Grande"/>
                <a:cs typeface="Lucida Grande"/>
                <a:sym typeface="Lucida Grande"/>
              </a:defRPr>
            </a:pPr>
            <a:r>
              <a:t>VSMs are interesting especially due to their relation with the distributional hypothesis and related hypotheses. The distributional hypothesis is that words that occur in similar contexts tend to have similar meanings.  Efforts to apply this abstract hypothesis to concrete algorithms for measuring the similarity of meaning often lead to vectors, matrices, and higher-order tensors. </a:t>
            </a:r>
          </a:p>
          <a:p>
            <a:pPr defTabSz="584200">
              <a:lnSpc>
                <a:spcPct val="100000"/>
              </a:lnSpc>
              <a:defRPr>
                <a:latin typeface="Lucida Grande"/>
                <a:ea typeface="Lucida Grande"/>
                <a:cs typeface="Lucida Grande"/>
                <a:sym typeface="Lucida Grande"/>
              </a:defRPr>
            </a:pPr>
            <a:endParaRPr/>
          </a:p>
          <a:p>
            <a:pPr defTabSz="584200">
              <a:lnSpc>
                <a:spcPct val="100000"/>
              </a:lnSpc>
              <a:defRPr>
                <a:latin typeface="Lucida Grande"/>
                <a:ea typeface="Lucida Grande"/>
                <a:cs typeface="Lucida Grande"/>
                <a:sym typeface="Lucida Grande"/>
              </a:defRPr>
            </a:pPr>
            <a:endParaRPr/>
          </a:p>
        </p:txBody>
      </p:sp>
    </p:spTree>
    <p:extLst>
      <p:ext uri="{BB962C8B-B14F-4D97-AF65-F5344CB8AC3E}">
        <p14:creationId xmlns:p14="http://schemas.microsoft.com/office/powerpoint/2010/main" val="291127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r>
              <a:t>Documents can be things like Shakespeare’s plays, or novels, or web pages</a:t>
            </a:r>
          </a:p>
        </p:txBody>
      </p:sp>
    </p:spTree>
    <p:extLst>
      <p:ext uri="{BB962C8B-B14F-4D97-AF65-F5344CB8AC3E}">
        <p14:creationId xmlns:p14="http://schemas.microsoft.com/office/powerpoint/2010/main" val="2736510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r>
              <a:t>Documents can be things like Shakespeare’s plays, or Wikipedia pages, or IMDB reviews for a movie.</a:t>
            </a:r>
          </a:p>
        </p:txBody>
      </p:sp>
    </p:spTree>
    <p:extLst>
      <p:ext uri="{BB962C8B-B14F-4D97-AF65-F5344CB8AC3E}">
        <p14:creationId xmlns:p14="http://schemas.microsoft.com/office/powerpoint/2010/main" val="1042081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r>
              <a:t>It measures the similarity between words!</a:t>
            </a:r>
          </a:p>
        </p:txBody>
      </p:sp>
    </p:spTree>
    <p:extLst>
      <p:ext uri="{BB962C8B-B14F-4D97-AF65-F5344CB8AC3E}">
        <p14:creationId xmlns:p14="http://schemas.microsoft.com/office/powerpoint/2010/main" val="954158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noRot="1" noChangeAspect="1"/>
          </p:cNvSpPr>
          <p:nvPr>
            <p:ph type="sldImg"/>
          </p:nvPr>
        </p:nvSpPr>
        <p:spPr>
          <a:prstGeom prst="rect">
            <a:avLst/>
          </a:prstGeom>
        </p:spPr>
        <p:txBody>
          <a:bodyPr/>
          <a:lstStyle/>
          <a:p>
            <a:endParaRPr/>
          </a:p>
        </p:txBody>
      </p:sp>
      <p:sp>
        <p:nvSpPr>
          <p:cNvPr id="358" name="Shape 358"/>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612375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noRot="1" noChangeAspect="1"/>
          </p:cNvSpPr>
          <p:nvPr>
            <p:ph type="sldImg"/>
          </p:nvPr>
        </p:nvSpPr>
        <p:spPr>
          <a:prstGeom prst="rect">
            <a:avLst/>
          </a:prstGeom>
        </p:spPr>
        <p:txBody>
          <a:bodyPr/>
          <a:lstStyle/>
          <a:p>
            <a:endParaRPr/>
          </a:p>
        </p:txBody>
      </p:sp>
      <p:sp>
        <p:nvSpPr>
          <p:cNvPr id="364" name="Shape 364"/>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1670505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rPr dirty="0"/>
              <a:t>Euclidean distance : vectors u, v of dimension N</a:t>
            </a:r>
          </a:p>
          <a:p>
            <a:r>
              <a:rPr dirty="0"/>
              <a:t>sqrt (</a:t>
            </a:r>
            <a:r>
              <a:rPr dirty="0" err="1"/>
              <a:t>sum_i</a:t>
            </a:r>
            <a:r>
              <a:rPr dirty="0"/>
              <a:t> to N ( | </a:t>
            </a:r>
            <a:r>
              <a:rPr dirty="0" err="1"/>
              <a:t>u</a:t>
            </a:r>
            <a:r>
              <a:rPr baseline="-5999" dirty="0" err="1"/>
              <a:t>i</a:t>
            </a:r>
            <a:r>
              <a:rPr dirty="0"/>
              <a:t> - v</a:t>
            </a:r>
            <a:r>
              <a:rPr baseline="-5999" dirty="0"/>
              <a:t>i</a:t>
            </a:r>
            <a:r>
              <a:rPr dirty="0"/>
              <a:t>|</a:t>
            </a:r>
            <a:r>
              <a:rPr baseline="31999" dirty="0"/>
              <a:t>2</a:t>
            </a:r>
            <a:r>
              <a:rPr dirty="0"/>
              <a:t>  ) )</a:t>
            </a:r>
          </a:p>
          <a:p>
            <a:r>
              <a:rPr dirty="0"/>
              <a:t>A to B is   sqrt of | 2-10 |</a:t>
            </a:r>
            <a:r>
              <a:rPr baseline="31999" dirty="0"/>
              <a:t>2 </a:t>
            </a:r>
            <a:r>
              <a:rPr dirty="0"/>
              <a:t>+ | 4-15 |</a:t>
            </a:r>
            <a:r>
              <a:rPr baseline="31999" dirty="0"/>
              <a:t>2</a:t>
            </a:r>
            <a:r>
              <a:rPr dirty="0"/>
              <a:t> = 13.6</a:t>
            </a:r>
          </a:p>
          <a:p>
            <a:r>
              <a:rPr dirty="0"/>
              <a:t>B to C is   sqrt of | 10-14 |</a:t>
            </a:r>
            <a:r>
              <a:rPr baseline="31999" dirty="0"/>
              <a:t>2 </a:t>
            </a:r>
            <a:r>
              <a:rPr dirty="0"/>
              <a:t>+ | 15-10 |</a:t>
            </a:r>
            <a:r>
              <a:rPr baseline="31999" dirty="0"/>
              <a:t>2</a:t>
            </a:r>
            <a:r>
              <a:rPr dirty="0"/>
              <a:t> = 6.4</a:t>
            </a:r>
          </a:p>
          <a:p>
            <a:endParaRPr dirty="0"/>
          </a:p>
          <a:p>
            <a:r>
              <a:rPr dirty="0"/>
              <a:t>A = Superb, B = Good, C=Disappointing</a:t>
            </a:r>
          </a:p>
          <a:p>
            <a:r>
              <a:rPr dirty="0"/>
              <a:t>Goal: related words are close, and unrelated words are far apart.  </a:t>
            </a:r>
          </a:p>
          <a:p>
            <a:r>
              <a:rPr dirty="0"/>
              <a:t>Did we do it?</a:t>
            </a:r>
          </a:p>
        </p:txBody>
      </p:sp>
    </p:spTree>
    <p:extLst>
      <p:ext uri="{BB962C8B-B14F-4D97-AF65-F5344CB8AC3E}">
        <p14:creationId xmlns:p14="http://schemas.microsoft.com/office/powerpoint/2010/main" val="4119157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Euclidean distance : vectors u, v of dimension N</a:t>
            </a:r>
          </a:p>
          <a:p>
            <a:r>
              <a:t>sqrt (sum_i to N ( | u</a:t>
            </a:r>
            <a:r>
              <a:rPr baseline="-5999"/>
              <a:t>i</a:t>
            </a:r>
            <a:r>
              <a:t> - v</a:t>
            </a:r>
            <a:r>
              <a:rPr baseline="-5999"/>
              <a:t>i</a:t>
            </a:r>
            <a:r>
              <a:t>|</a:t>
            </a:r>
            <a:r>
              <a:rPr baseline="31999"/>
              <a:t>2</a:t>
            </a:r>
            <a:r>
              <a:t>  ) )</a:t>
            </a:r>
          </a:p>
          <a:p>
            <a:r>
              <a:t>A to B is   sqrt of | 2-10 |</a:t>
            </a:r>
            <a:r>
              <a:rPr baseline="31999"/>
              <a:t>2 </a:t>
            </a:r>
            <a:r>
              <a:t>+ | 4-15 |</a:t>
            </a:r>
            <a:r>
              <a:rPr baseline="31999"/>
              <a:t>2</a:t>
            </a:r>
            <a:r>
              <a:t> = 13.6</a:t>
            </a:r>
          </a:p>
          <a:p>
            <a:r>
              <a:t>B to C is   sqrt of | 10-14 |</a:t>
            </a:r>
            <a:r>
              <a:rPr baseline="31999"/>
              <a:t>2 </a:t>
            </a:r>
            <a:r>
              <a:t>+ | 15-10 |</a:t>
            </a:r>
            <a:r>
              <a:rPr baseline="31999"/>
              <a:t>2</a:t>
            </a:r>
            <a:r>
              <a:t> = 6.4</a:t>
            </a:r>
          </a:p>
          <a:p>
            <a:endParaRPr/>
          </a:p>
          <a:p>
            <a:r>
              <a:t>A = Superb, B = Good, C=Disappointing</a:t>
            </a:r>
          </a:p>
          <a:p>
            <a:r>
              <a:t>Goal: related words are close, and unrelated words are far apart.  </a:t>
            </a:r>
          </a:p>
          <a:p>
            <a:r>
              <a:t>Did we do it?</a:t>
            </a:r>
          </a:p>
        </p:txBody>
      </p:sp>
    </p:spTree>
    <p:extLst>
      <p:ext uri="{BB962C8B-B14F-4D97-AF65-F5344CB8AC3E}">
        <p14:creationId xmlns:p14="http://schemas.microsoft.com/office/powerpoint/2010/main" val="1180509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Draw vectors under the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Write out: sim(</a:t>
            </a:r>
            <a:r>
              <a:rPr lang="en-US" sz="1200" b="1" dirty="0"/>
              <a:t>cat, dog</a:t>
            </a:r>
            <a:r>
              <a:rPr lang="en-US" sz="1200" dirty="0"/>
              <a:t>)</a:t>
            </a:r>
            <a:endParaRPr lang="en-US" sz="1200" b="1"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999808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69</a:t>
            </a:fld>
            <a:endParaRPr lang="en-US"/>
          </a:p>
        </p:txBody>
      </p:sp>
    </p:spTree>
    <p:extLst>
      <p:ext uri="{BB962C8B-B14F-4D97-AF65-F5344CB8AC3E}">
        <p14:creationId xmlns:p14="http://schemas.microsoft.com/office/powerpoint/2010/main" val="3329116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prstGeom prst="rect">
            <a:avLst/>
          </a:prstGeom>
        </p:spPr>
        <p:txBody>
          <a:bodyPr/>
          <a:lstStyle/>
          <a:p>
            <a:endParaRPr/>
          </a:p>
        </p:txBody>
      </p:sp>
      <p:sp>
        <p:nvSpPr>
          <p:cNvPr id="446" name="Shape 446"/>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1195753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noRot="1" noChangeAspect="1"/>
          </p:cNvSpPr>
          <p:nvPr>
            <p:ph type="sldImg"/>
          </p:nvPr>
        </p:nvSpPr>
        <p:spPr>
          <a:prstGeom prst="rect">
            <a:avLst/>
          </a:prstGeom>
        </p:spPr>
        <p:txBody>
          <a:bodyPr/>
          <a:lstStyle/>
          <a:p>
            <a:endParaRPr/>
          </a:p>
        </p:txBody>
      </p:sp>
      <p:sp>
        <p:nvSpPr>
          <p:cNvPr id="457" name="Shape 457"/>
          <p:cNvSpPr>
            <a:spLocks noGrp="1"/>
          </p:cNvSpPr>
          <p:nvPr>
            <p:ph type="body" sz="quarter" idx="1"/>
          </p:nvPr>
        </p:nvSpPr>
        <p:spPr>
          <a:prstGeom prst="rect">
            <a:avLst/>
          </a:prstGeom>
        </p:spPr>
        <p:txBody>
          <a:bodyPr/>
          <a:lstStyle/>
          <a:p>
            <a:r>
              <a:t>|V| = size of vocabulary </a:t>
            </a:r>
          </a:p>
        </p:txBody>
      </p:sp>
    </p:spTree>
    <p:extLst>
      <p:ext uri="{BB962C8B-B14F-4D97-AF65-F5344CB8AC3E}">
        <p14:creationId xmlns:p14="http://schemas.microsoft.com/office/powerpoint/2010/main" val="38869443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noRot="1" noChangeAspect="1"/>
          </p:cNvSpPr>
          <p:nvPr>
            <p:ph type="sldImg"/>
          </p:nvPr>
        </p:nvSpPr>
        <p:spPr>
          <a:prstGeom prst="rect">
            <a:avLst/>
          </a:prstGeom>
        </p:spPr>
        <p:txBody>
          <a:bodyPr/>
          <a:lstStyle/>
          <a:p>
            <a:endParaRPr/>
          </a:p>
        </p:txBody>
      </p:sp>
      <p:sp>
        <p:nvSpPr>
          <p:cNvPr id="468" name="Shape 468"/>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710104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566948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noRot="1" noChangeAspect="1"/>
          </p:cNvSpPr>
          <p:nvPr>
            <p:ph type="sldImg"/>
          </p:nvPr>
        </p:nvSpPr>
        <p:spPr>
          <a:prstGeom prst="rect">
            <a:avLst/>
          </a:prstGeom>
        </p:spPr>
        <p:txBody>
          <a:bodyPr/>
          <a:lstStyle/>
          <a:p>
            <a:endParaRPr/>
          </a:p>
        </p:txBody>
      </p:sp>
      <p:sp>
        <p:nvSpPr>
          <p:cNvPr id="479" name="Shape 479"/>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142865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noRot="1" noChangeAspect="1"/>
          </p:cNvSpPr>
          <p:nvPr>
            <p:ph type="sldImg"/>
          </p:nvPr>
        </p:nvSpPr>
        <p:spPr>
          <a:prstGeom prst="rect">
            <a:avLst/>
          </a:prstGeom>
        </p:spPr>
        <p:txBody>
          <a:bodyPr/>
          <a:lstStyle/>
          <a:p>
            <a:endParaRPr/>
          </a:p>
        </p:txBody>
      </p:sp>
      <p:sp>
        <p:nvSpPr>
          <p:cNvPr id="496" name="Shape 496"/>
          <p:cNvSpPr>
            <a:spLocks noGrp="1"/>
          </p:cNvSpPr>
          <p:nvPr>
            <p:ph type="body" sz="quarter" idx="1"/>
          </p:nvPr>
        </p:nvSpPr>
        <p:spPr>
          <a:prstGeom prst="rect">
            <a:avLst/>
          </a:prstGeom>
        </p:spPr>
        <p:txBody>
          <a:bodyPr/>
          <a:lstStyle/>
          <a:p>
            <a:r>
              <a:t>I’m going to skip the definition of PPMI for this talk</a:t>
            </a:r>
          </a:p>
        </p:txBody>
      </p:sp>
    </p:spTree>
    <p:extLst>
      <p:ext uri="{BB962C8B-B14F-4D97-AF65-F5344CB8AC3E}">
        <p14:creationId xmlns:p14="http://schemas.microsoft.com/office/powerpoint/2010/main" val="3920570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r>
              <a:t>What does this do to a word like </a:t>
            </a:r>
            <a:r>
              <a:rPr i="1"/>
              <a:t>the</a:t>
            </a:r>
            <a:r>
              <a:t>?</a:t>
            </a:r>
          </a:p>
        </p:txBody>
      </p:sp>
    </p:spTree>
    <p:extLst>
      <p:ext uri="{BB962C8B-B14F-4D97-AF65-F5344CB8AC3E}">
        <p14:creationId xmlns:p14="http://schemas.microsoft.com/office/powerpoint/2010/main" val="24603260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noRot="1" noChangeAspect="1"/>
          </p:cNvSpPr>
          <p:nvPr>
            <p:ph type="sldImg"/>
          </p:nvPr>
        </p:nvSpPr>
        <p:spPr>
          <a:prstGeom prst="rect">
            <a:avLst/>
          </a:prstGeom>
        </p:spPr>
        <p:txBody>
          <a:bodyPr/>
          <a:lstStyle/>
          <a:p>
            <a:endParaRPr/>
          </a:p>
        </p:txBody>
      </p:sp>
      <p:sp>
        <p:nvSpPr>
          <p:cNvPr id="512" name="Shape 512"/>
          <p:cNvSpPr>
            <a:spLocks noGrp="1"/>
          </p:cNvSpPr>
          <p:nvPr>
            <p:ph type="body" sz="quarter" idx="1"/>
          </p:nvPr>
        </p:nvSpPr>
        <p:spPr>
          <a:prstGeom prst="rect">
            <a:avLst/>
          </a:prstGeom>
        </p:spPr>
        <p:txBody>
          <a:bodyPr/>
          <a:lstStyle/>
          <a:p>
            <a:r>
              <a:t>ccb - future todo - Re-work as a visual?</a:t>
            </a:r>
          </a:p>
        </p:txBody>
      </p:sp>
    </p:spTree>
    <p:extLst>
      <p:ext uri="{BB962C8B-B14F-4D97-AF65-F5344CB8AC3E}">
        <p14:creationId xmlns:p14="http://schemas.microsoft.com/office/powerpoint/2010/main" val="18125041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31344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neural language models, the prior context is represented by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previous words. Representing the prior context as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rather than by ex- act words as used in n-gram language models, allows neural language models to generalize to unseen data much better than n-gram language models. For example, suppose we’ve seen this sentence in training: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Take an input and time </a:t>
            </a:r>
            <a:r>
              <a:rPr lang="en-US" i="1" dirty="0"/>
              <a:t>t</a:t>
            </a:r>
            <a:r>
              <a:rPr lang="en-US" dirty="0"/>
              <a:t>, represent some number of previous words </a:t>
            </a:r>
            <a:br>
              <a:rPr lang="en-US" dirty="0"/>
            </a:br>
            <a:r>
              <a:rPr lang="en-US" dirty="0"/>
              <a:t>(w</a:t>
            </a:r>
            <a:r>
              <a:rPr lang="en-US" baseline="-25000" dirty="0"/>
              <a:t>t-1</a:t>
            </a:r>
            <a:r>
              <a:rPr lang="en-US" dirty="0"/>
              <a:t>, w</a:t>
            </a:r>
            <a:r>
              <a:rPr lang="en-US" baseline="-25000" dirty="0"/>
              <a:t>t-2, </a:t>
            </a:r>
            <a:r>
              <a:rPr lang="en-US" dirty="0"/>
              <a:t>w</a:t>
            </a:r>
            <a:r>
              <a:rPr lang="en-US" baseline="-25000" dirty="0"/>
              <a:t>t-3</a:t>
            </a:r>
            <a:r>
              <a:rPr lang="en-US" dirty="0"/>
              <a:t>), and output a probability distribution over the next word. </a:t>
            </a:r>
            <a:r>
              <a:rPr lang="en-US" i="1" dirty="0"/>
              <a:t>P</a:t>
            </a:r>
            <a:r>
              <a:rPr lang="en-US" dirty="0"/>
              <a:t>(</a:t>
            </a:r>
            <a:r>
              <a:rPr lang="en-US" dirty="0" err="1"/>
              <a:t>w</a:t>
            </a:r>
            <a:r>
              <a:rPr lang="en-US" baseline="-25000" dirty="0" err="1"/>
              <a:t>t</a:t>
            </a:r>
            <a:r>
              <a:rPr lang="en-US" baseline="-25000" dirty="0"/>
              <a:t> </a:t>
            </a:r>
            <a:r>
              <a:rPr lang="en-US" dirty="0"/>
              <a:t>| w</a:t>
            </a:r>
            <a:r>
              <a:rPr lang="en-US" baseline="-25000" dirty="0"/>
              <a:t>t-1</a:t>
            </a:r>
            <a:r>
              <a:rPr lang="en-US" dirty="0"/>
              <a:t>, w</a:t>
            </a:r>
            <a:r>
              <a:rPr lang="en-US" baseline="-25000" dirty="0"/>
              <a:t>t-2, </a:t>
            </a:r>
            <a:r>
              <a:rPr lang="en-US" dirty="0"/>
              <a:t>w</a:t>
            </a:r>
            <a:r>
              <a:rPr lang="en-US" baseline="-25000" dirty="0"/>
              <a:t>t-3</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41504954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noRot="1" noChangeAspect="1"/>
          </p:cNvSpPr>
          <p:nvPr>
            <p:ph type="sldImg"/>
          </p:nvPr>
        </p:nvSpPr>
        <p:spPr>
          <a:prstGeom prst="rect">
            <a:avLst/>
          </a:prstGeom>
        </p:spPr>
        <p:txBody>
          <a:bodyPr/>
          <a:lstStyle/>
          <a:p>
            <a:endParaRPr/>
          </a:p>
        </p:txBody>
      </p:sp>
      <p:sp>
        <p:nvSpPr>
          <p:cNvPr id="567" name="Shape 567"/>
          <p:cNvSpPr>
            <a:spLocks noGrp="1"/>
          </p:cNvSpPr>
          <p:nvPr>
            <p:ph type="body" sz="quarter" idx="1"/>
          </p:nvPr>
        </p:nvSpPr>
        <p:spPr>
          <a:prstGeom prst="rect">
            <a:avLst/>
          </a:prstGeom>
        </p:spPr>
        <p:txBody>
          <a:bodyPr/>
          <a:lstStyle/>
          <a:p>
            <a:r>
              <a:t>Modifications: tokenization/normalization, annotation/tagger, parsing, cluster text by author/time/etc.</a:t>
            </a:r>
          </a:p>
        </p:txBody>
      </p:sp>
    </p:spTree>
    <p:extLst>
      <p:ext uri="{BB962C8B-B14F-4D97-AF65-F5344CB8AC3E}">
        <p14:creationId xmlns:p14="http://schemas.microsoft.com/office/powerpoint/2010/main" val="24470009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105</a:t>
            </a:fld>
            <a:endParaRPr lang="en-US"/>
          </a:p>
        </p:txBody>
      </p:sp>
    </p:spTree>
    <p:extLst>
      <p:ext uri="{BB962C8B-B14F-4D97-AF65-F5344CB8AC3E}">
        <p14:creationId xmlns:p14="http://schemas.microsoft.com/office/powerpoint/2010/main" val="4123063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106</a:t>
            </a:fld>
            <a:endParaRPr lang="en-US"/>
          </a:p>
        </p:txBody>
      </p:sp>
    </p:spTree>
    <p:extLst>
      <p:ext uri="{BB962C8B-B14F-4D97-AF65-F5344CB8AC3E}">
        <p14:creationId xmlns:p14="http://schemas.microsoft.com/office/powerpoint/2010/main" val="3680734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107</a:t>
            </a:fld>
            <a:endParaRPr lang="en-US"/>
          </a:p>
        </p:txBody>
      </p:sp>
    </p:spTree>
    <p:extLst>
      <p:ext uri="{BB962C8B-B14F-4D97-AF65-F5344CB8AC3E}">
        <p14:creationId xmlns:p14="http://schemas.microsoft.com/office/powerpoint/2010/main" val="19669146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108</a:t>
            </a:fld>
            <a:endParaRPr lang="en-US"/>
          </a:p>
        </p:txBody>
      </p:sp>
    </p:spTree>
    <p:extLst>
      <p:ext uri="{BB962C8B-B14F-4D97-AF65-F5344CB8AC3E}">
        <p14:creationId xmlns:p14="http://schemas.microsoft.com/office/powerpoint/2010/main" val="802564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relational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109</a:t>
            </a:fld>
            <a:endParaRPr lang="en-US"/>
          </a:p>
        </p:txBody>
      </p:sp>
    </p:spTree>
    <p:extLst>
      <p:ext uri="{BB962C8B-B14F-4D97-AF65-F5344CB8AC3E}">
        <p14:creationId xmlns:p14="http://schemas.microsoft.com/office/powerpoint/2010/main" val="42320077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means that solving analogy questions with vector arithmetic is mathematically equivalent to seeking a word (b∗) which is similar to b and a∗ but is different from a. Relational similarity is thus expressed as a sum of </a:t>
            </a:r>
            <a:r>
              <a:rPr lang="en-US" sz="1200" i="1" dirty="0"/>
              <a:t>attributional</a:t>
            </a:r>
            <a:r>
              <a:rPr lang="en-US" sz="1200" dirty="0"/>
              <a:t> similarities. </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attributional similarities </a:t>
            </a:r>
            <a:r>
              <a:rPr lang="en-US" sz="1200" kern="1200" dirty="0">
                <a:solidFill>
                  <a:schemeClr val="tx1"/>
                </a:solidFill>
                <a:effectLst/>
                <a:latin typeface="+mn-lt"/>
                <a:ea typeface="+mn-ea"/>
                <a:cs typeface="+mn-cs"/>
              </a:rPr>
              <a:t>between vocabulary items</a:t>
            </a:r>
            <a:r>
              <a:rPr lang="en-US" sz="1200" kern="1200" baseline="0" dirty="0">
                <a:solidFill>
                  <a:schemeClr val="tx1"/>
                </a:solidFill>
                <a:effectLst/>
                <a:latin typeface="+mn-lt"/>
                <a:ea typeface="+mn-ea"/>
                <a:cs typeface="+mn-cs"/>
              </a:rPr>
              <a:t> means that </a:t>
            </a:r>
            <a:r>
              <a:rPr lang="en-US" sz="1200" kern="1200" dirty="0">
                <a:solidFill>
                  <a:schemeClr val="tx1"/>
                </a:solidFill>
                <a:effectLst/>
                <a:latin typeface="+mn-lt"/>
                <a:ea typeface="+mn-ea"/>
                <a:cs typeface="+mn-cs"/>
              </a:rPr>
              <a:t>words that appear in similar contexts will be close to each other in the projected space </a:t>
            </a:r>
          </a:p>
          <a:p>
            <a:endParaRPr lang="en-US" sz="120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110</a:t>
            </a:fld>
            <a:endParaRPr lang="en-US"/>
          </a:p>
        </p:txBody>
      </p:sp>
    </p:spTree>
    <p:extLst>
      <p:ext uri="{BB962C8B-B14F-4D97-AF65-F5344CB8AC3E}">
        <p14:creationId xmlns:p14="http://schemas.microsoft.com/office/powerpoint/2010/main" val="7756721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Levy and Goldberg </a:t>
            </a:r>
            <a:r>
              <a:rPr lang="en-US" sz="1200" kern="1200" dirty="0">
                <a:solidFill>
                  <a:schemeClr val="tx1"/>
                </a:solidFill>
                <a:effectLst/>
                <a:latin typeface="+mn-lt"/>
                <a:ea typeface="+mn-ea"/>
                <a:cs typeface="+mn-cs"/>
              </a:rPr>
              <a:t>refer to this method as PAIRDIRECTION.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study, we show that similarly to the neural embedding space, the explicit vector space also encodes a vast amount of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which can be recovered in a similar fashion, suggesting the explicit vector space representation as a competitive baseline for further work on </a:t>
            </a:r>
            <a:r>
              <a:rPr lang="en-US" sz="1200" kern="1200" dirty="0" err="1">
                <a:solidFill>
                  <a:schemeClr val="tx1"/>
                </a:solidFill>
                <a:effectLst/>
                <a:latin typeface="+mn-lt"/>
                <a:ea typeface="+mn-ea"/>
                <a:cs typeface="+mn-cs"/>
              </a:rPr>
              <a:t>neu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111</a:t>
            </a:fld>
            <a:endParaRPr lang="en-US"/>
          </a:p>
        </p:txBody>
      </p:sp>
    </p:spTree>
    <p:extLst>
      <p:ext uri="{BB962C8B-B14F-4D97-AF65-F5344CB8AC3E}">
        <p14:creationId xmlns:p14="http://schemas.microsoft.com/office/powerpoint/2010/main" val="2543536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Relational properties of the vector space, shown by projecting vectors onto two dimensions. (a) ’king’ - ’man’ + ’woman’ is close to ’queen’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112</a:t>
            </a:fld>
            <a:endParaRPr lang="en-US"/>
          </a:p>
        </p:txBody>
      </p:sp>
    </p:spTree>
    <p:extLst>
      <p:ext uri="{BB962C8B-B14F-4D97-AF65-F5344CB8AC3E}">
        <p14:creationId xmlns:p14="http://schemas.microsoft.com/office/powerpoint/2010/main" val="42386467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Relational properties of the vector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offsets seem to capture comparative and superlative morphology (Pennington et al., 2014).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113</a:t>
            </a:fld>
            <a:endParaRPr lang="en-US"/>
          </a:p>
        </p:txBody>
      </p:sp>
    </p:spTree>
    <p:extLst>
      <p:ext uri="{BB962C8B-B14F-4D97-AF65-F5344CB8AC3E}">
        <p14:creationId xmlns:p14="http://schemas.microsoft.com/office/powerpoint/2010/main" val="125733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 is a finite vocabulary, including the unique symbols U for unknown words, &lt;s&gt; for sentence initial padding, and &lt;/s&gt; for end-of-sequence marking. e vocabulary size,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ranges between 10,000–1,000,000 words, with the common sizes revolving around 70,000.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7970221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δ</a:t>
            </a:r>
            <a:r>
              <a:rPr lang="en-US" sz="1200" kern="1200" dirty="0">
                <a:solidFill>
                  <a:schemeClr val="tx1"/>
                </a:solidFill>
                <a:effectLst/>
                <a:latin typeface="+mn-lt"/>
                <a:ea typeface="+mn-ea"/>
                <a:cs typeface="+mn-cs"/>
              </a:rPr>
              <a:t> is used as a discounting coefficient and prevents too many phrases consisting of very </a:t>
            </a:r>
            <a:r>
              <a:rPr lang="en-US" sz="1200" kern="1200" dirty="0" err="1">
                <a:solidFill>
                  <a:schemeClr val="tx1"/>
                </a:solidFill>
                <a:effectLst/>
                <a:latin typeface="+mn-lt"/>
                <a:ea typeface="+mn-ea"/>
                <a:cs typeface="+mn-cs"/>
              </a:rPr>
              <a:t>infre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quent</a:t>
            </a:r>
            <a:r>
              <a:rPr lang="en-US" sz="1200" kern="1200" dirty="0">
                <a:solidFill>
                  <a:schemeClr val="tx1"/>
                </a:solidFill>
                <a:effectLst/>
                <a:latin typeface="+mn-lt"/>
                <a:ea typeface="+mn-ea"/>
                <a:cs typeface="+mn-cs"/>
              </a:rPr>
              <a:t> words to be formed. The bigrams with score above the chosen threshold are then used as phrases. Typically, we run 2-4 passes over the training data with decreasing threshold value, allow-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longer phrases that consists of several words to be formed.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114</a:t>
            </a:fld>
            <a:endParaRPr lang="en-US"/>
          </a:p>
        </p:txBody>
      </p:sp>
    </p:spTree>
    <p:extLst>
      <p:ext uri="{BB962C8B-B14F-4D97-AF65-F5344CB8AC3E}">
        <p14:creationId xmlns:p14="http://schemas.microsoft.com/office/powerpoint/2010/main" val="33135273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a:t>
            </a:r>
            <a:r>
              <a:rPr lang="mr-IN" dirty="0"/>
              <a:t>–</a:t>
            </a:r>
            <a:r>
              <a:rPr lang="en-US" dirty="0"/>
              <a:t> try some out in Magnitude</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116</a:t>
            </a:fld>
            <a:endParaRPr lang="en-US"/>
          </a:p>
        </p:txBody>
      </p:sp>
    </p:spTree>
    <p:extLst>
      <p:ext uri="{BB962C8B-B14F-4D97-AF65-F5344CB8AC3E}">
        <p14:creationId xmlns:p14="http://schemas.microsoft.com/office/powerpoint/2010/main" val="36835692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Embeddings</a:t>
            </a:r>
            <a:r>
              <a:rPr lang="en-US" sz="1200" b="0" kern="1200" dirty="0">
                <a:solidFill>
                  <a:schemeClr val="tx1"/>
                </a:solidFill>
                <a:effectLst/>
                <a:latin typeface="+mn-lt"/>
                <a:ea typeface="+mn-ea"/>
                <a:cs typeface="+mn-cs"/>
              </a:rPr>
              <a:t> and Historical Semantics: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also be a useful tool for studying how meaning changes over time, by computing multiple embedding spaces, each from texts written in a particular time period. For example Fig. 6.15 shows a visualization of changes in meaning in English words over the last two centuries, computed by building separate embedding spaces for each decade from historical corpora like Google N-grams (Lin et al., 2012) and the Corpus of </a:t>
            </a:r>
            <a:r>
              <a:rPr lang="en-US" sz="1200" kern="1200" dirty="0" err="1">
                <a:solidFill>
                  <a:schemeClr val="tx1"/>
                </a:solidFill>
                <a:effectLst/>
                <a:latin typeface="+mn-lt"/>
                <a:ea typeface="+mn-ea"/>
                <a:cs typeface="+mn-cs"/>
              </a:rPr>
              <a:t>Histori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cal</a:t>
            </a:r>
            <a:r>
              <a:rPr lang="en-US" sz="1200" kern="1200" dirty="0">
                <a:solidFill>
                  <a:schemeClr val="tx1"/>
                </a:solidFill>
                <a:effectLst/>
                <a:latin typeface="+mn-lt"/>
                <a:ea typeface="+mn-ea"/>
                <a:cs typeface="+mn-cs"/>
              </a:rPr>
              <a:t> American English (Davies, 2012).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119</a:t>
            </a:fld>
            <a:endParaRPr lang="en-US"/>
          </a:p>
        </p:txBody>
      </p:sp>
    </p:spTree>
    <p:extLst>
      <p:ext uri="{BB962C8B-B14F-4D97-AF65-F5344CB8AC3E}">
        <p14:creationId xmlns:p14="http://schemas.microsoft.com/office/powerpoint/2010/main" val="1488006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di·a·chron·ic</a:t>
            </a:r>
            <a:r>
              <a:rPr lang="en-US" sz="1200" b="0" i="0" u="none" strike="noStrike" kern="1200" dirty="0">
                <a:solidFill>
                  <a:schemeClr val="tx1"/>
                </a:solidFill>
                <a:effectLst/>
                <a:latin typeface="+mn-lt"/>
                <a:ea typeface="+mn-ea"/>
                <a:cs typeface="+mn-cs"/>
              </a:rPr>
              <a:t> | ˌ</a:t>
            </a:r>
            <a:r>
              <a:rPr lang="en-US" sz="1200" b="0" i="0" u="none" strike="noStrike" kern="1200" dirty="0" err="1">
                <a:solidFill>
                  <a:schemeClr val="tx1"/>
                </a:solidFill>
                <a:effectLst/>
                <a:latin typeface="+mn-lt"/>
                <a:ea typeface="+mn-ea"/>
                <a:cs typeface="+mn-cs"/>
              </a:rPr>
              <a:t>dīəˈkränik</a:t>
            </a:r>
            <a:r>
              <a:rPr lang="en-US" sz="1200" b="0" i="0" u="none" strike="noStrike" kern="1200" dirty="0">
                <a:solidFill>
                  <a:schemeClr val="tx1"/>
                </a:solidFill>
                <a:effectLst/>
                <a:latin typeface="+mn-lt"/>
                <a:ea typeface="+mn-ea"/>
                <a:cs typeface="+mn-cs"/>
              </a:rPr>
              <a:t> | </a:t>
            </a:r>
          </a:p>
          <a:p>
            <a:r>
              <a:rPr lang="en-US" sz="1200" b="0" i="0" u="none" strike="noStrike" kern="1200" dirty="0">
                <a:solidFill>
                  <a:schemeClr val="tx1"/>
                </a:solidFill>
                <a:effectLst/>
                <a:latin typeface="+mn-lt"/>
                <a:ea typeface="+mn-ea"/>
                <a:cs typeface="+mn-cs"/>
              </a:rPr>
              <a:t>adjective</a:t>
            </a:r>
          </a:p>
          <a:p>
            <a:r>
              <a:rPr lang="en-US" sz="1200" b="0" i="0" u="none" strike="noStrike" kern="1200" dirty="0">
                <a:solidFill>
                  <a:schemeClr val="tx1"/>
                </a:solidFill>
                <a:effectLst/>
                <a:latin typeface="+mn-lt"/>
                <a:ea typeface="+mn-ea"/>
                <a:cs typeface="+mn-cs"/>
              </a:rPr>
              <a:t>concerned with the way in which something, especially language, has developed and evolved through time. </a:t>
            </a:r>
            <a:r>
              <a:rPr lang="en-US" sz="1200" b="0" i="1" u="none" strike="noStrike" kern="1200" dirty="0">
                <a:solidFill>
                  <a:schemeClr val="tx1"/>
                </a:solidFill>
                <a:effectLst/>
                <a:latin typeface="+mn-lt"/>
                <a:ea typeface="+mn-ea"/>
                <a:cs typeface="+mn-cs"/>
              </a:rPr>
              <a:t>linguistic change is the diachronic aspect of linguistic variation</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120</a:t>
            </a:fld>
            <a:endParaRPr lang="en-US"/>
          </a:p>
        </p:txBody>
      </p:sp>
    </p:spTree>
    <p:extLst>
      <p:ext uri="{BB962C8B-B14F-4D97-AF65-F5344CB8AC3E}">
        <p14:creationId xmlns:p14="http://schemas.microsoft.com/office/powerpoint/2010/main" val="29527716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 The 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121</a:t>
            </a:fld>
            <a:endParaRPr lang="en-US"/>
          </a:p>
        </p:txBody>
      </p:sp>
    </p:spTree>
    <p:extLst>
      <p:ext uri="{BB962C8B-B14F-4D97-AF65-F5344CB8AC3E}">
        <p14:creationId xmlns:p14="http://schemas.microsoft.com/office/powerpoint/2010/main" val="28194939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a:t>
            </a:r>
            <a:r>
              <a:rPr lang="en-US" sz="1200" kern="1200">
                <a:solidFill>
                  <a:schemeClr val="tx1"/>
                </a:solidFill>
                <a:effectLst/>
                <a:latin typeface="+mn-lt"/>
                <a:ea typeface="+mn-ea"/>
                <a:cs typeface="+mn-cs"/>
              </a:rPr>
              <a:t>. The </a:t>
            </a:r>
            <a:r>
              <a:rPr lang="en-US" sz="1200" kern="1200" dirty="0">
                <a:solidFill>
                  <a:schemeClr val="tx1"/>
                </a:solidFill>
                <a:effectLst/>
                <a:latin typeface="+mn-lt"/>
                <a:ea typeface="+mn-ea"/>
                <a:cs typeface="+mn-cs"/>
              </a:rPr>
              <a:t>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122</a:t>
            </a:fld>
            <a:endParaRPr lang="en-US"/>
          </a:p>
        </p:txBody>
      </p:sp>
    </p:spTree>
    <p:extLst>
      <p:ext uri="{BB962C8B-B14F-4D97-AF65-F5344CB8AC3E}">
        <p14:creationId xmlns:p14="http://schemas.microsoft.com/office/powerpoint/2010/main" val="3931367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123</a:t>
            </a:fld>
            <a:endParaRPr lang="en-US"/>
          </a:p>
        </p:txBody>
      </p:sp>
    </p:spTree>
    <p:extLst>
      <p:ext uri="{BB962C8B-B14F-4D97-AF65-F5344CB8AC3E}">
        <p14:creationId xmlns:p14="http://schemas.microsoft.com/office/powerpoint/2010/main" val="1130130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addition to their ability to learn word meaning from 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alas, also </a:t>
            </a:r>
            <a:endParaRPr lang="en-US" dirty="0"/>
          </a:p>
          <a:p>
            <a:r>
              <a:rPr lang="en-US" sz="1200" kern="1200" dirty="0">
                <a:solidFill>
                  <a:schemeClr val="tx1"/>
                </a:solidFill>
                <a:effectLst/>
                <a:latin typeface="+mn-lt"/>
                <a:ea typeface="+mn-ea"/>
                <a:cs typeface="+mn-cs"/>
              </a:rPr>
              <a:t>indicating surprise disbelief à </a:t>
            </a:r>
            <a:endParaRPr lang="en-US" dirty="0"/>
          </a:p>
          <a:p>
            <a:r>
              <a:rPr lang="en-US" sz="1200" kern="1200" dirty="0">
                <a:solidFill>
                  <a:schemeClr val="tx1"/>
                </a:solidFill>
                <a:effectLst/>
                <a:latin typeface="+mn-lt"/>
                <a:ea typeface="+mn-ea"/>
                <a:cs typeface="+mn-cs"/>
              </a:rPr>
              <a:t>reproduce the implicit biases and stereotypes that were latent in the text. Recall that </a:t>
            </a:r>
            <a:endParaRPr lang="en-US" dirty="0"/>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model analogical relations; ‘queen’ as the closest word to ’king’ - ’man’ </a:t>
            </a:r>
            <a:endParaRPr lang="en-US" dirty="0"/>
          </a:p>
          <a:p>
            <a:r>
              <a:rPr lang="en-US" sz="1200" kern="1200" dirty="0">
                <a:solidFill>
                  <a:schemeClr val="tx1"/>
                </a:solidFill>
                <a:effectLst/>
                <a:latin typeface="+mn-lt"/>
                <a:ea typeface="+mn-ea"/>
                <a:cs typeface="+mn-cs"/>
              </a:rPr>
              <a:t>+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embedding analogies 5à2à2 Computational linguistic studies </a:t>
            </a:r>
            <a:endParaRPr lang="en-US" dirty="0"/>
          </a:p>
          <a:p>
            <a:r>
              <a:rPr lang="en-US" sz="1200" kern="1200" dirty="0">
                <a:solidFill>
                  <a:schemeClr val="tx1"/>
                </a:solidFill>
                <a:effectLst/>
                <a:latin typeface="+mn-lt"/>
                <a:ea typeface="+mn-ea"/>
                <a:cs typeface="+mn-cs"/>
              </a:rPr>
              <a:t>also exhibit gender stereotypes.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124</a:t>
            </a:fld>
            <a:endParaRPr lang="en-US"/>
          </a:p>
        </p:txBody>
      </p:sp>
    </p:spTree>
    <p:extLst>
      <p:ext uri="{BB962C8B-B14F-4D97-AF65-F5344CB8AC3E}">
        <p14:creationId xmlns:p14="http://schemas.microsoft.com/office/powerpoint/2010/main" val="29591650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a:t>
            </a:r>
            <a:r>
              <a:rPr lang="en-US" sz="1200" kern="1200" dirty="0" err="1">
                <a:solidFill>
                  <a:schemeClr val="tx1"/>
                </a:solidFill>
                <a:effectLst/>
                <a:latin typeface="+mn-lt"/>
                <a:ea typeface="+mn-ea"/>
                <a:cs typeface="+mn-cs"/>
              </a:rPr>
              <a:t>Bolukbasi</a:t>
            </a:r>
            <a:r>
              <a:rPr lang="en-US" sz="1200" kern="1200" dirty="0">
                <a:solidFill>
                  <a:schemeClr val="tx1"/>
                </a:solidFill>
                <a:effectLst/>
                <a:latin typeface="+mn-lt"/>
                <a:ea typeface="+mn-ea"/>
                <a:cs typeface="+mn-cs"/>
              </a:rPr>
              <a:t> et al. (2016) find that the closest occupation to ‘man’ - ‘computer programmer’ + ‘woman’ in word2vec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There are also a number of recent works analyzing semantic change using computational </a:t>
            </a:r>
            <a:endParaRPr lang="en-US" dirty="0"/>
          </a:p>
          <a:p>
            <a:r>
              <a:rPr lang="en-US" sz="1200" kern="1200" dirty="0">
                <a:solidFill>
                  <a:schemeClr val="tx1"/>
                </a:solidFill>
                <a:effectLst/>
                <a:latin typeface="+mn-lt"/>
                <a:ea typeface="+mn-ea"/>
                <a:cs typeface="+mn-cs"/>
              </a:rPr>
              <a:t>beddings trained on news text is ‘homemaker’, and that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similarly </a:t>
            </a:r>
            <a:endParaRPr lang="en-US" dirty="0"/>
          </a:p>
          <a:p>
            <a:r>
              <a:rPr lang="en-US" sz="1200" kern="1200" dirty="0" err="1">
                <a:solidFill>
                  <a:schemeClr val="tx1"/>
                </a:solidFill>
                <a:effectLst/>
                <a:latin typeface="+mn-lt"/>
                <a:ea typeface="+mn-ea"/>
                <a:cs typeface="+mn-cs"/>
              </a:rPr>
              <a:t>methodsa</a:t>
            </a:r>
            <a:r>
              <a:rPr lang="en-US" sz="1200" kern="1200" dirty="0">
                <a:solidFill>
                  <a:schemeClr val="tx1"/>
                </a:solidFill>
                <a:effectLst/>
                <a:latin typeface="+mn-lt"/>
                <a:ea typeface="+mn-ea"/>
                <a:cs typeface="+mn-cs"/>
              </a:rPr>
              <a:t>̀ 2àà use latent semantic analysis to analyze how word meanings broaden </a:t>
            </a:r>
            <a:endParaRPr lang="en-US" dirty="0"/>
          </a:p>
          <a:p>
            <a:r>
              <a:rPr lang="en-US" sz="1200" kern="1200" dirty="0">
                <a:solidFill>
                  <a:schemeClr val="tx1"/>
                </a:solidFill>
                <a:effectLst/>
                <a:latin typeface="+mn-lt"/>
                <a:ea typeface="+mn-ea"/>
                <a:cs typeface="+mn-cs"/>
              </a:rPr>
              <a:t>suggest the analogy ‘father’ is to ‘doctor’ as ‘mother’ is to ‘nurse’. Algorithms that </a:t>
            </a:r>
            <a:endParaRPr lang="en-US" dirty="0"/>
          </a:p>
          <a:p>
            <a:r>
              <a:rPr lang="en-US" sz="1200" kern="1200" dirty="0">
                <a:solidFill>
                  <a:schemeClr val="tx1"/>
                </a:solidFill>
                <a:effectLst/>
                <a:latin typeface="+mn-lt"/>
                <a:ea typeface="+mn-ea"/>
                <a:cs typeface="+mn-cs"/>
              </a:rPr>
              <a:t>and narrow over </a:t>
            </a:r>
            <a:r>
              <a:rPr lang="en-US" sz="1200" kern="1200" dirty="0" err="1">
                <a:solidFill>
                  <a:schemeClr val="tx1"/>
                </a:solidFill>
                <a:effectLst/>
                <a:latin typeface="+mn-lt"/>
                <a:ea typeface="+mn-ea"/>
                <a:cs typeface="+mn-cs"/>
              </a:rPr>
              <a:t>timea</a:t>
            </a:r>
            <a:r>
              <a:rPr lang="en-US" sz="1200" kern="1200" dirty="0">
                <a:solidFill>
                  <a:schemeClr val="tx1"/>
                </a:solidFill>
                <a:effectLst/>
                <a:latin typeface="+mn-lt"/>
                <a:ea typeface="+mn-ea"/>
                <a:cs typeface="+mn-cs"/>
              </a:rPr>
              <a:t>̀ 3 use raw co-occurrence vectors to perform a number of </a:t>
            </a:r>
            <a:endParaRPr lang="en-US" dirty="0"/>
          </a:p>
          <a:p>
            <a:r>
              <a:rPr lang="en-US" sz="1200" kern="1200" dirty="0">
                <a:solidFill>
                  <a:schemeClr val="tx1"/>
                </a:solidFill>
                <a:effectLst/>
                <a:latin typeface="+mn-lt"/>
                <a:ea typeface="+mn-ea"/>
                <a:cs typeface="+mn-cs"/>
              </a:rPr>
              <a:t>used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as part of an algorithm to search for potential programmers or </a:t>
            </a:r>
            <a:endParaRPr lang="en-US" dirty="0"/>
          </a:p>
          <a:p>
            <a:r>
              <a:rPr lang="en-US" sz="1200" kern="1200" dirty="0">
                <a:solidFill>
                  <a:schemeClr val="tx1"/>
                </a:solidFill>
                <a:effectLst/>
                <a:latin typeface="+mn-lt"/>
                <a:ea typeface="+mn-ea"/>
                <a:cs typeface="+mn-cs"/>
              </a:rPr>
              <a:t>historical case-studies on semantic change, and 252 perform a similar set of small- </a:t>
            </a:r>
            <a:endParaRPr lang="en-US" dirty="0"/>
          </a:p>
          <a:p>
            <a:r>
              <a:rPr lang="en-US" sz="1200" kern="1200" dirty="0">
                <a:solidFill>
                  <a:schemeClr val="tx1"/>
                </a:solidFill>
                <a:effectLst/>
                <a:latin typeface="+mn-lt"/>
                <a:ea typeface="+mn-ea"/>
                <a:cs typeface="+mn-cs"/>
              </a:rPr>
              <a:t>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125</a:t>
            </a:fld>
            <a:endParaRPr lang="en-US"/>
          </a:p>
        </p:txBody>
      </p:sp>
    </p:spTree>
    <p:extLst>
      <p:ext uri="{BB962C8B-B14F-4D97-AF65-F5344CB8AC3E}">
        <p14:creationId xmlns:p14="http://schemas.microsoft.com/office/powerpoint/2010/main" val="31681349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126</a:t>
            </a:fld>
            <a:endParaRPr lang="en-US"/>
          </a:p>
        </p:txBody>
      </p:sp>
    </p:spTree>
    <p:extLst>
      <p:ext uri="{BB962C8B-B14F-4D97-AF65-F5344CB8AC3E}">
        <p14:creationId xmlns:p14="http://schemas.microsoft.com/office/powerpoint/2010/main" val="3887859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20025730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127</a:t>
            </a:fld>
            <a:endParaRPr lang="en-US"/>
          </a:p>
        </p:txBody>
      </p:sp>
    </p:spTree>
    <p:extLst>
      <p:ext uri="{BB962C8B-B14F-4D97-AF65-F5344CB8AC3E}">
        <p14:creationId xmlns:p14="http://schemas.microsoft.com/office/powerpoint/2010/main" val="27618332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131</a:t>
            </a:fld>
            <a:endParaRPr lang="en-US"/>
          </a:p>
        </p:txBody>
      </p:sp>
    </p:spTree>
    <p:extLst>
      <p:ext uri="{BB962C8B-B14F-4D97-AF65-F5344CB8AC3E}">
        <p14:creationId xmlns:p14="http://schemas.microsoft.com/office/powerpoint/2010/main" val="26731463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132</a:t>
            </a:fld>
            <a:endParaRPr lang="en-US"/>
          </a:p>
        </p:txBody>
      </p:sp>
    </p:spTree>
    <p:extLst>
      <p:ext uri="{BB962C8B-B14F-4D97-AF65-F5344CB8AC3E}">
        <p14:creationId xmlns:p14="http://schemas.microsoft.com/office/powerpoint/2010/main" val="552224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shows the relative strength of the Asian association for words used to describe </a:t>
            </a:r>
            <a:r>
              <a:rPr lang="en-US" sz="1200" b="1" i="0" u="none" strike="noStrike" kern="1200" dirty="0">
                <a:solidFill>
                  <a:schemeClr val="tx1"/>
                </a:solidFill>
                <a:effectLst/>
                <a:latin typeface="+mn-lt"/>
                <a:ea typeface="+mn-ea"/>
                <a:cs typeface="+mn-cs"/>
              </a:rPr>
              <a:t>outsiders </a:t>
            </a:r>
            <a:r>
              <a:rPr lang="en-US" sz="1200" b="0" i="0" u="none" strike="noStrike" kern="1200" dirty="0">
                <a:solidFill>
                  <a:schemeClr val="tx1"/>
                </a:solidFill>
                <a:effectLst/>
                <a:latin typeface="+mn-lt"/>
                <a:ea typeface="+mn-ea"/>
                <a:cs typeface="+mn-cs"/>
              </a:rPr>
              <a:t>over time. As opposed to the adjectives overall, which see two distinct phase shifts in Asian association, the words related to outsiders steadily decrease in Asian association over time—except around World War II—indicating that broader globalization trends led to changing attitudes with regard to such negative portrayals. Overall, the word </a:t>
            </a:r>
            <a:r>
              <a:rPr lang="en-US" sz="1200" b="0" i="0" u="none" strike="noStrike" kern="1200" dirty="0" err="1">
                <a:solidFill>
                  <a:schemeClr val="tx1"/>
                </a:solidFill>
                <a:effectLst/>
                <a:latin typeface="+mn-lt"/>
                <a:ea typeface="+mn-ea"/>
                <a:cs typeface="+mn-cs"/>
              </a:rPr>
              <a:t>embeddings</a:t>
            </a:r>
            <a:r>
              <a:rPr lang="en-US" sz="1200" b="0" i="0" u="none" strike="noStrike" kern="1200" dirty="0">
                <a:solidFill>
                  <a:schemeClr val="tx1"/>
                </a:solidFill>
                <a:effectLst/>
                <a:latin typeface="+mn-lt"/>
                <a:ea typeface="+mn-ea"/>
                <a:cs typeface="+mn-cs"/>
              </a:rPr>
              <a:t> exhibit a remarkable change in adjectives and attitudes toward Asian Americans during the 20th century.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133</a:t>
            </a:fld>
            <a:endParaRPr lang="en-US"/>
          </a:p>
        </p:txBody>
      </p:sp>
    </p:spTree>
    <p:extLst>
      <p:ext uri="{BB962C8B-B14F-4D97-AF65-F5344CB8AC3E}">
        <p14:creationId xmlns:p14="http://schemas.microsoft.com/office/powerpoint/2010/main" val="18832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www.theverge.com</a:t>
            </a:r>
            <a:r>
              <a:rPr lang="en-US" dirty="0"/>
              <a:t>/2016/3/24/11297050/</a:t>
            </a:r>
            <a:r>
              <a:rPr lang="en-US" dirty="0" err="1"/>
              <a:t>tay</a:t>
            </a:r>
            <a:r>
              <a:rPr lang="en-US" dirty="0"/>
              <a:t>-</a:t>
            </a:r>
            <a:r>
              <a:rPr lang="en-US" dirty="0" err="1"/>
              <a:t>microsoft</a:t>
            </a:r>
            <a:r>
              <a:rPr lang="en-US" dirty="0"/>
              <a:t>-chatbot-racist</a:t>
            </a:r>
          </a:p>
        </p:txBody>
      </p:sp>
      <p:sp>
        <p:nvSpPr>
          <p:cNvPr id="4" name="Slide Number Placeholder 3"/>
          <p:cNvSpPr>
            <a:spLocks noGrp="1"/>
          </p:cNvSpPr>
          <p:nvPr>
            <p:ph type="sldNum" sz="quarter" idx="5"/>
          </p:nvPr>
        </p:nvSpPr>
        <p:spPr/>
        <p:txBody>
          <a:bodyPr/>
          <a:lstStyle/>
          <a:p>
            <a:fld id="{16725AFE-A141-6245-ADDB-0375406D4018}" type="slidenum">
              <a:rPr lang="en-US" smtClean="0"/>
              <a:t>137</a:t>
            </a:fld>
            <a:endParaRPr lang="en-US"/>
          </a:p>
        </p:txBody>
      </p:sp>
    </p:spTree>
    <p:extLst>
      <p:ext uri="{BB962C8B-B14F-4D97-AF65-F5344CB8AC3E}">
        <p14:creationId xmlns:p14="http://schemas.microsoft.com/office/powerpoint/2010/main" val="41453413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138</a:t>
            </a:fld>
            <a:endParaRPr lang="en-US"/>
          </a:p>
        </p:txBody>
      </p:sp>
    </p:spTree>
    <p:extLst>
      <p:ext uri="{BB962C8B-B14F-4D97-AF65-F5344CB8AC3E}">
        <p14:creationId xmlns:p14="http://schemas.microsoft.com/office/powerpoint/2010/main" val="5299217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139</a:t>
            </a:fld>
            <a:endParaRPr lang="en-US"/>
          </a:p>
        </p:txBody>
      </p:sp>
    </p:spTree>
    <p:extLst>
      <p:ext uri="{BB962C8B-B14F-4D97-AF65-F5344CB8AC3E}">
        <p14:creationId xmlns:p14="http://schemas.microsoft.com/office/powerpoint/2010/main" val="4355065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www.wired.com</a:t>
            </a:r>
            <a:r>
              <a:rPr lang="en-US" dirty="0"/>
              <a:t>/story/ai-text-generator-too-dangerous-to-make-public/</a:t>
            </a:r>
          </a:p>
        </p:txBody>
      </p:sp>
      <p:sp>
        <p:nvSpPr>
          <p:cNvPr id="4" name="Slide Number Placeholder 3"/>
          <p:cNvSpPr>
            <a:spLocks noGrp="1"/>
          </p:cNvSpPr>
          <p:nvPr>
            <p:ph type="sldNum" sz="quarter" idx="5"/>
          </p:nvPr>
        </p:nvSpPr>
        <p:spPr/>
        <p:txBody>
          <a:bodyPr/>
          <a:lstStyle/>
          <a:p>
            <a:fld id="{16725AFE-A141-6245-ADDB-0375406D4018}" type="slidenum">
              <a:rPr lang="en-US" smtClean="0"/>
              <a:t>143</a:t>
            </a:fld>
            <a:endParaRPr lang="en-US"/>
          </a:p>
        </p:txBody>
      </p:sp>
    </p:spTree>
    <p:extLst>
      <p:ext uri="{BB962C8B-B14F-4D97-AF65-F5344CB8AC3E}">
        <p14:creationId xmlns:p14="http://schemas.microsoft.com/office/powerpoint/2010/main" val="37132480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beta.openai.com</a:t>
            </a:r>
            <a:r>
              <a:rPr lang="en-US" dirty="0"/>
              <a:t>/docs/usage-policies/content-policy</a:t>
            </a:r>
          </a:p>
        </p:txBody>
      </p:sp>
      <p:sp>
        <p:nvSpPr>
          <p:cNvPr id="4" name="Slide Number Placeholder 3"/>
          <p:cNvSpPr>
            <a:spLocks noGrp="1"/>
          </p:cNvSpPr>
          <p:nvPr>
            <p:ph type="sldNum" sz="quarter" idx="5"/>
          </p:nvPr>
        </p:nvSpPr>
        <p:spPr/>
        <p:txBody>
          <a:bodyPr/>
          <a:lstStyle/>
          <a:p>
            <a:fld id="{16725AFE-A141-6245-ADDB-0375406D4018}" type="slidenum">
              <a:rPr lang="en-US" smtClean="0"/>
              <a:t>145</a:t>
            </a:fld>
            <a:endParaRPr lang="en-US"/>
          </a:p>
        </p:txBody>
      </p:sp>
    </p:spTree>
    <p:extLst>
      <p:ext uri="{BB962C8B-B14F-4D97-AF65-F5344CB8AC3E}">
        <p14:creationId xmlns:p14="http://schemas.microsoft.com/office/powerpoint/2010/main" val="37145327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beta.openai.com</a:t>
            </a:r>
            <a:r>
              <a:rPr lang="en-US" dirty="0"/>
              <a:t>/docs/usage-policies/content-policy</a:t>
            </a:r>
          </a:p>
        </p:txBody>
      </p:sp>
      <p:sp>
        <p:nvSpPr>
          <p:cNvPr id="4" name="Slide Number Placeholder 3"/>
          <p:cNvSpPr>
            <a:spLocks noGrp="1"/>
          </p:cNvSpPr>
          <p:nvPr>
            <p:ph type="sldNum" sz="quarter" idx="5"/>
          </p:nvPr>
        </p:nvSpPr>
        <p:spPr/>
        <p:txBody>
          <a:bodyPr/>
          <a:lstStyle/>
          <a:p>
            <a:fld id="{16725AFE-A141-6245-ADDB-0375406D4018}" type="slidenum">
              <a:rPr lang="en-US" smtClean="0"/>
              <a:t>146</a:t>
            </a:fld>
            <a:endParaRPr lang="en-US"/>
          </a:p>
        </p:txBody>
      </p:sp>
    </p:spTree>
    <p:extLst>
      <p:ext uri="{BB962C8B-B14F-4D97-AF65-F5344CB8AC3E}">
        <p14:creationId xmlns:p14="http://schemas.microsoft.com/office/powerpoint/2010/main" val="2401313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7971856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openai.com</a:t>
            </a:r>
            <a:r>
              <a:rPr lang="en-US" dirty="0"/>
              <a:t>/blog/improving-language-model-behavior/</a:t>
            </a:r>
          </a:p>
        </p:txBody>
      </p:sp>
      <p:sp>
        <p:nvSpPr>
          <p:cNvPr id="4" name="Slide Number Placeholder 3"/>
          <p:cNvSpPr>
            <a:spLocks noGrp="1"/>
          </p:cNvSpPr>
          <p:nvPr>
            <p:ph type="sldNum" sz="quarter" idx="5"/>
          </p:nvPr>
        </p:nvSpPr>
        <p:spPr/>
        <p:txBody>
          <a:bodyPr/>
          <a:lstStyle/>
          <a:p>
            <a:fld id="{16725AFE-A141-6245-ADDB-0375406D4018}" type="slidenum">
              <a:rPr lang="en-US" smtClean="0"/>
              <a:t>147</a:t>
            </a:fld>
            <a:endParaRPr lang="en-US"/>
          </a:p>
        </p:txBody>
      </p:sp>
    </p:spTree>
    <p:extLst>
      <p:ext uri="{BB962C8B-B14F-4D97-AF65-F5344CB8AC3E}">
        <p14:creationId xmlns:p14="http://schemas.microsoft.com/office/powerpoint/2010/main" val="1768360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Language models can be trained on raw text: for training a k-order language model one just needs to extract .k C 1/grams from running text, and treat the .k C 1/</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word as the supervision signal. us, we can generate practically unlimited training data for them.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2481880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g is implemented with a feed forward or recurrent neural network, trained with stochastic gradient descent.  </a:t>
            </a:r>
            <a:r>
              <a:rPr lang="en-US" sz="1200" dirty="0" err="1"/>
              <a:t>Softmax</a:t>
            </a:r>
            <a:r>
              <a:rPr lang="en-US" sz="1200" dirty="0"/>
              <a:t> is used in the output layer.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112824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4210/5210: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354700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0" name="Title Text"/>
          <p:cNvSpPr txBox="1">
            <a:spLocks noGrp="1"/>
          </p:cNvSpPr>
          <p:nvPr>
            <p:ph type="title"/>
          </p:nvPr>
        </p:nvSpPr>
        <p:spPr>
          <a:prstGeom prst="rect">
            <a:avLst/>
          </a:prstGeom>
        </p:spPr>
        <p:txBody>
          <a:bodyPr>
            <a:normAutofit/>
          </a:bodyPr>
          <a:lstStyle>
            <a:lvl1pPr>
              <a:defRPr>
                <a:latin typeface="+mj-lt"/>
                <a:ea typeface="+mj-ea"/>
                <a:cs typeface="+mj-cs"/>
                <a:sym typeface="Helvetica Neue Light"/>
              </a:defRPr>
            </a:lvl1pPr>
          </a:lstStyle>
          <a:p>
            <a:r>
              <a:t>Title Text</a:t>
            </a:r>
          </a:p>
        </p:txBody>
      </p:sp>
      <p:sp>
        <p:nvSpPr>
          <p:cNvPr id="311" name="Body Level One…"/>
          <p:cNvSpPr txBox="1">
            <a:spLocks noGrp="1"/>
          </p:cNvSpPr>
          <p:nvPr>
            <p:ph type="body" idx="1"/>
          </p:nvPr>
        </p:nvSpPr>
        <p:spPr>
          <a:xfrm>
            <a:off x="1190627" y="1946672"/>
            <a:ext cx="9810751" cy="4018360"/>
          </a:xfrm>
          <a:prstGeom prst="rect">
            <a:avLst/>
          </a:prstGeom>
        </p:spPr>
        <p:txBody>
          <a:bodyPr>
            <a:normAutofit/>
          </a:bodyPr>
          <a:lstStyle>
            <a:lvl1pPr>
              <a:spcBef>
                <a:spcPts val="1266"/>
              </a:spcBef>
              <a:buSzPct val="100000"/>
              <a:defRPr>
                <a:latin typeface="+mj-lt"/>
                <a:ea typeface="+mj-ea"/>
                <a:cs typeface="+mj-cs"/>
                <a:sym typeface="Helvetica Neue Light"/>
              </a:defRPr>
            </a:lvl1pPr>
            <a:lvl2pPr>
              <a:spcBef>
                <a:spcPts val="1266"/>
              </a:spcBef>
              <a:buSzPct val="100000"/>
              <a:defRPr>
                <a:latin typeface="+mj-lt"/>
                <a:ea typeface="+mj-ea"/>
                <a:cs typeface="+mj-cs"/>
                <a:sym typeface="Helvetica Neue Light"/>
              </a:defRPr>
            </a:lvl2pPr>
            <a:lvl3pPr>
              <a:spcBef>
                <a:spcPts val="1266"/>
              </a:spcBef>
              <a:buSzPct val="100000"/>
              <a:defRPr>
                <a:latin typeface="+mj-lt"/>
                <a:ea typeface="+mj-ea"/>
                <a:cs typeface="+mj-cs"/>
                <a:sym typeface="Helvetica Neue Light"/>
              </a:defRPr>
            </a:lvl3pPr>
            <a:lvl4pPr>
              <a:spcBef>
                <a:spcPts val="1266"/>
              </a:spcBef>
              <a:buSzPct val="100000"/>
              <a:defRPr>
                <a:latin typeface="+mj-lt"/>
                <a:ea typeface="+mj-ea"/>
                <a:cs typeface="+mj-cs"/>
                <a:sym typeface="Helvetica Neue Light"/>
              </a:defRPr>
            </a:lvl4pPr>
            <a:lvl5pPr>
              <a:spcBef>
                <a:spcPts val="1266"/>
              </a:spcBef>
              <a:buSzPct val="100000"/>
              <a:defRPr>
                <a:latin typeface="+mj-lt"/>
                <a:ea typeface="+mj-ea"/>
                <a:cs typeface="+mj-cs"/>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103328098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5210/4210</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5210/4210</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5">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5210/4210</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6">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10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11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11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1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80.tif"/><Relationship Id="rId3" Type="http://schemas.openxmlformats.org/officeDocument/2006/relationships/image" Target="../media/image75.jpeg"/><Relationship Id="rId7"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image" Target="../media/image76.jpeg"/><Relationship Id="rId9" Type="http://schemas.openxmlformats.org/officeDocument/2006/relationships/image" Target="../media/image81.tif"/></Relationships>
</file>

<file path=ppt/slides/_rels/slide1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hyperlink" Target="http://www.theverge.com/2016/3/23/11290200/tay-ai-chatbot-released-microsoft" TargetMode="External"/><Relationship Id="rId5" Type="http://schemas.openxmlformats.org/officeDocument/2006/relationships/image" Target="../media/image92.png"/><Relationship Id="rId4" Type="http://schemas.openxmlformats.org/officeDocument/2006/relationships/image" Target="../media/image91.png"/></Relationships>
</file>

<file path=ppt/slides/_rels/slide1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8.png"/><Relationship Id="rId7" Type="http://schemas.openxmlformats.org/officeDocument/2006/relationships/image" Target="../media/image99.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hyperlink" Target="https://www.wired.com/story/tech-firms-move-to-put-ethical-guard-rails-around-ai/" TargetMode="External"/><Relationship Id="rId5" Type="http://schemas.openxmlformats.org/officeDocument/2006/relationships/hyperlink" Target="https://www.wired.com/story/artificial-intelligence-seeks-an-ethical-conscience/" TargetMode="External"/><Relationship Id="rId4" Type="http://schemas.openxmlformats.org/officeDocument/2006/relationships/hyperlink" Target="https://blog.openai.com/language-unsupervised/" TargetMode="External"/></Relationships>
</file>

<file path=ppt/slides/_rels/slide14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tif"/><Relationship Id="rId4" Type="http://schemas.openxmlformats.org/officeDocument/2006/relationships/image" Target="../media/image21.ti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8" Type="http://schemas.openxmlformats.org/officeDocument/2006/relationships/hyperlink" Target="http://nlp.stanford.edu/projects/glove/" TargetMode="External"/><Relationship Id="rId3" Type="http://schemas.openxmlformats.org/officeDocument/2006/relationships/image" Target="../media/image48.tiff"/><Relationship Id="rId7" Type="http://schemas.openxmlformats.org/officeDocument/2006/relationships/hyperlink" Target="http://www.fasttext.cc/" TargetMode="External"/><Relationship Id="rId2" Type="http://schemas.openxmlformats.org/officeDocument/2006/relationships/image" Target="../media/image47.tiff"/><Relationship Id="rId1" Type="http://schemas.openxmlformats.org/officeDocument/2006/relationships/slideLayout" Target="../slideLayouts/slideLayout2.xml"/><Relationship Id="rId6" Type="http://schemas.openxmlformats.org/officeDocument/2006/relationships/hyperlink" Target="https://code.google.com/archive/p/word2vec/" TargetMode="External"/><Relationship Id="rId5" Type="http://schemas.openxmlformats.org/officeDocument/2006/relationships/image" Target="../media/image50.png"/><Relationship Id="rId4" Type="http://schemas.openxmlformats.org/officeDocument/2006/relationships/image" Target="../media/image49.tiff"/><Relationship Id="rId9" Type="http://schemas.openxmlformats.org/officeDocument/2006/relationships/hyperlink" Target="https://github.com/plasticityai/magnitude"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hyperlink" Target="https://colab.research.google.com/drive/19iOTYgRn3bBAJIigHH8aK7ipYSYgy75x?usp=sharing" TargetMode="Externa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fontScale="90000"/>
          </a:bodyPr>
          <a:lstStyle/>
          <a:p>
            <a:r>
              <a:rPr lang="en-US" dirty="0"/>
              <a:t>Module 14: Natural Language Processing</a:t>
            </a:r>
          </a:p>
        </p:txBody>
      </p:sp>
      <p:sp>
        <p:nvSpPr>
          <p:cNvPr id="5" name="Subtitle 4">
            <a:extLst>
              <a:ext uri="{FF2B5EF4-FFF2-40B4-BE49-F238E27FC236}">
                <a16:creationId xmlns:a16="http://schemas.microsoft.com/office/drawing/2014/main" id="{6D4E9BC7-5BA9-414A-B019-70EACD2CF86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09386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Content Placeholder 2"/>
          <p:cNvSpPr>
            <a:spLocks noGrp="1"/>
          </p:cNvSpPr>
          <p:nvPr>
            <p:ph idx="1"/>
          </p:nvPr>
        </p:nvSpPr>
        <p:spPr/>
        <p:txBody>
          <a:bodyPr/>
          <a:lstStyle/>
          <a:p>
            <a:r>
              <a:rPr lang="en-US" dirty="0"/>
              <a:t>Neural Language models have several advantages over n-gram LMs:</a:t>
            </a:r>
          </a:p>
          <a:p>
            <a:r>
              <a:rPr lang="en-US" dirty="0"/>
              <a:t>1. They don’t need smoothing</a:t>
            </a:r>
          </a:p>
          <a:p>
            <a:r>
              <a:rPr lang="en-US" dirty="0"/>
              <a:t>2. They can handle much longer histories.</a:t>
            </a:r>
          </a:p>
          <a:p>
            <a:r>
              <a:rPr lang="en-US" dirty="0"/>
              <a:t>3. They can generalize over contexts of similar words.</a:t>
            </a:r>
          </a:p>
          <a:p>
            <a:r>
              <a:rPr lang="en-US" dirty="0"/>
              <a:t>4. Neural LMs tend to have much higher predictive accuracy than n-gram LMs.</a:t>
            </a:r>
          </a:p>
          <a:p>
            <a:endParaRPr lang="en-US" dirty="0"/>
          </a:p>
          <a:p>
            <a:r>
              <a:rPr lang="en-US" dirty="0"/>
              <a:t>Disadvantage: slower to train than traditional n-gram LMs</a:t>
            </a:r>
          </a:p>
        </p:txBody>
      </p:sp>
    </p:spTree>
    <p:extLst>
      <p:ext uri="{BB962C8B-B14F-4D97-AF65-F5344CB8AC3E}">
        <p14:creationId xmlns:p14="http://schemas.microsoft.com/office/powerpoint/2010/main" val="11483527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Properties of </a:t>
            </a:r>
            <a:r>
              <a:rPr lang="en-US" dirty="0" err="1"/>
              <a:t>embeddings</a:t>
            </a:r>
            <a:endParaRPr lang="en-US" dirty="0"/>
          </a:p>
        </p:txBody>
      </p:sp>
      <p:sp>
        <p:nvSpPr>
          <p:cNvPr id="6" name="Content Placeholder 5"/>
          <p:cNvSpPr>
            <a:spLocks noGrp="1"/>
          </p:cNvSpPr>
          <p:nvPr>
            <p:ph idx="1"/>
          </p:nvPr>
        </p:nvSpPr>
        <p:spPr/>
        <p:txBody>
          <a:bodyPr>
            <a:normAutofit/>
          </a:bodyPr>
          <a:lstStyle/>
          <a:p>
            <a:r>
              <a:rPr lang="en-US" sz="3200" dirty="0"/>
              <a:t>Similarity depends on window size C</a:t>
            </a:r>
          </a:p>
          <a:p>
            <a:endParaRPr lang="en-US" sz="3200" dirty="0"/>
          </a:p>
          <a:p>
            <a:r>
              <a:rPr lang="en-US" sz="3200" dirty="0"/>
              <a:t>C = ±2 The nearest words to </a:t>
            </a:r>
            <a:r>
              <a:rPr lang="en-US" sz="3200" i="1" dirty="0"/>
              <a:t>Hogwarts:</a:t>
            </a:r>
          </a:p>
          <a:p>
            <a:pPr lvl="1"/>
            <a:r>
              <a:rPr lang="en-US" sz="2800" i="1" dirty="0"/>
              <a:t>Sunnydale</a:t>
            </a:r>
          </a:p>
          <a:p>
            <a:pPr lvl="1"/>
            <a:r>
              <a:rPr lang="en-US" sz="2800" i="1" dirty="0" err="1"/>
              <a:t>Evernight</a:t>
            </a:r>
            <a:endParaRPr lang="en-US" sz="2800" i="1" dirty="0"/>
          </a:p>
          <a:p>
            <a:r>
              <a:rPr lang="en-US" sz="3200" dirty="0"/>
              <a:t>C = ±5 The nearest words to </a:t>
            </a:r>
            <a:r>
              <a:rPr lang="en-US" sz="3200" i="1" dirty="0"/>
              <a:t>Hogwarts:</a:t>
            </a:r>
          </a:p>
          <a:p>
            <a:pPr lvl="1"/>
            <a:r>
              <a:rPr lang="en-US" sz="2800" i="1" dirty="0"/>
              <a:t>Dumbledore</a:t>
            </a:r>
          </a:p>
          <a:p>
            <a:pPr lvl="1"/>
            <a:r>
              <a:rPr lang="en-US" sz="2800" i="1" dirty="0"/>
              <a:t>Malfoy</a:t>
            </a:r>
          </a:p>
          <a:p>
            <a:pPr lvl="1"/>
            <a:r>
              <a:rPr lang="en-US" sz="2800" i="1" dirty="0" err="1"/>
              <a:t>halfblood</a:t>
            </a:r>
            <a:endParaRPr lang="en-US" sz="2800" i="1" dirty="0"/>
          </a:p>
          <a:p>
            <a:pPr lvl="1"/>
            <a:endParaRPr lang="en-US" sz="2200" i="1" dirty="0"/>
          </a:p>
        </p:txBody>
      </p:sp>
      <p:sp>
        <p:nvSpPr>
          <p:cNvPr id="4" name="Slide Number Placeholder 3"/>
          <p:cNvSpPr>
            <a:spLocks noGrp="1"/>
          </p:cNvSpPr>
          <p:nvPr>
            <p:ph type="sldNum" sz="quarter" idx="12"/>
          </p:nvPr>
        </p:nvSpPr>
        <p:spPr>
          <a:prstGeom prst="rect">
            <a:avLst/>
          </a:prstGeom>
        </p:spPr>
        <p:txBody>
          <a:bodyPr/>
          <a:lstStyle/>
          <a:p>
            <a:fld id="{10F35DC5-7E65-8247-99AB-4E984F8A921E}" type="slidenum">
              <a:rPr lang="en-US" smtClean="0"/>
              <a:pPr/>
              <a:t>100</a:t>
            </a:fld>
            <a:endParaRPr lang="en-US"/>
          </a:p>
        </p:txBody>
      </p:sp>
    </p:spTree>
    <p:extLst>
      <p:ext uri="{BB962C8B-B14F-4D97-AF65-F5344CB8AC3E}">
        <p14:creationId xmlns:p14="http://schemas.microsoft.com/office/powerpoint/2010/main" val="6669030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context window change word </a:t>
            </a:r>
            <a:r>
              <a:rPr lang="en-US" dirty="0" err="1"/>
              <a:t>emeddings</a:t>
            </a:r>
            <a:r>
              <a:rPr lang="en-US" dirty="0"/>
              <a:t>?</a:t>
            </a:r>
          </a:p>
        </p:txBody>
      </p:sp>
      <p:grpSp>
        <p:nvGrpSpPr>
          <p:cNvPr id="6" name="Group 5"/>
          <p:cNvGrpSpPr/>
          <p:nvPr/>
        </p:nvGrpSpPr>
        <p:grpSpPr>
          <a:xfrm>
            <a:off x="1336841" y="930728"/>
            <a:ext cx="9518317" cy="7356922"/>
            <a:chOff x="3124200" y="2800350"/>
            <a:chExt cx="2935635" cy="2360360"/>
          </a:xfrm>
        </p:grpSpPr>
        <p:pic>
          <p:nvPicPr>
            <p:cNvPr id="3" name="Picture 2"/>
            <p:cNvPicPr>
              <a:picLocks noChangeAspect="1"/>
            </p:cNvPicPr>
            <p:nvPr/>
          </p:nvPicPr>
          <p:blipFill>
            <a:blip r:embed="rId2"/>
            <a:stretch>
              <a:fillRect/>
            </a:stretch>
          </p:blipFill>
          <p:spPr>
            <a:xfrm>
              <a:off x="3124200" y="2800350"/>
              <a:ext cx="2895600" cy="1257300"/>
            </a:xfrm>
            <a:prstGeom prst="rect">
              <a:avLst/>
            </a:prstGeom>
          </p:spPr>
        </p:pic>
        <p:pic>
          <p:nvPicPr>
            <p:cNvPr id="5" name="Picture 4"/>
            <p:cNvPicPr>
              <a:picLocks noChangeAspect="1"/>
            </p:cNvPicPr>
            <p:nvPr/>
          </p:nvPicPr>
          <p:blipFill>
            <a:blip r:embed="rId3"/>
            <a:stretch>
              <a:fillRect/>
            </a:stretch>
          </p:blipFill>
          <p:spPr>
            <a:xfrm>
              <a:off x="3151535" y="4030410"/>
              <a:ext cx="2908300" cy="1130300"/>
            </a:xfrm>
            <a:prstGeom prst="rect">
              <a:avLst/>
            </a:prstGeom>
          </p:spPr>
        </p:pic>
      </p:grpSp>
    </p:spTree>
    <p:extLst>
      <p:ext uri="{BB962C8B-B14F-4D97-AF65-F5344CB8AC3E}">
        <p14:creationId xmlns:p14="http://schemas.microsoft.com/office/powerpoint/2010/main" val="37127685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context window change word </a:t>
            </a:r>
            <a:r>
              <a:rPr lang="en-US" dirty="0" err="1"/>
              <a:t>emeddings</a:t>
            </a:r>
            <a:r>
              <a:rPr lang="en-US" dirty="0"/>
              <a:t>?</a:t>
            </a:r>
          </a:p>
        </p:txBody>
      </p:sp>
      <p:grpSp>
        <p:nvGrpSpPr>
          <p:cNvPr id="6" name="Group 5"/>
          <p:cNvGrpSpPr/>
          <p:nvPr/>
        </p:nvGrpSpPr>
        <p:grpSpPr>
          <a:xfrm>
            <a:off x="1336841" y="930728"/>
            <a:ext cx="9518317" cy="7356922"/>
            <a:chOff x="3124200" y="2800350"/>
            <a:chExt cx="2935635" cy="2360360"/>
          </a:xfrm>
        </p:grpSpPr>
        <p:pic>
          <p:nvPicPr>
            <p:cNvPr id="3" name="Picture 2"/>
            <p:cNvPicPr>
              <a:picLocks noChangeAspect="1"/>
            </p:cNvPicPr>
            <p:nvPr/>
          </p:nvPicPr>
          <p:blipFill>
            <a:blip r:embed="rId2"/>
            <a:stretch>
              <a:fillRect/>
            </a:stretch>
          </p:blipFill>
          <p:spPr>
            <a:xfrm>
              <a:off x="3124200" y="2800350"/>
              <a:ext cx="2895600" cy="1257300"/>
            </a:xfrm>
            <a:prstGeom prst="rect">
              <a:avLst/>
            </a:prstGeom>
          </p:spPr>
        </p:pic>
        <p:pic>
          <p:nvPicPr>
            <p:cNvPr id="5" name="Picture 4"/>
            <p:cNvPicPr>
              <a:picLocks noChangeAspect="1"/>
            </p:cNvPicPr>
            <p:nvPr/>
          </p:nvPicPr>
          <p:blipFill>
            <a:blip r:embed="rId3"/>
            <a:stretch>
              <a:fillRect/>
            </a:stretch>
          </p:blipFill>
          <p:spPr>
            <a:xfrm>
              <a:off x="3151535" y="4030410"/>
              <a:ext cx="2908300" cy="1130300"/>
            </a:xfrm>
            <a:prstGeom prst="rect">
              <a:avLst/>
            </a:prstGeom>
          </p:spPr>
        </p:pic>
      </p:grpSp>
    </p:spTree>
    <p:extLst>
      <p:ext uri="{BB962C8B-B14F-4D97-AF65-F5344CB8AC3E}">
        <p14:creationId xmlns:p14="http://schemas.microsoft.com/office/powerpoint/2010/main" val="21024430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Solving Analogy Problems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069522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analogies with </a:t>
            </a:r>
            <a:r>
              <a:rPr lang="en-US" dirty="0" err="1"/>
              <a:t>embeddings</a:t>
            </a:r>
            <a:endParaRPr lang="en-US" dirty="0"/>
          </a:p>
        </p:txBody>
      </p:sp>
      <p:sp>
        <p:nvSpPr>
          <p:cNvPr id="3" name="Content Placeholder 2"/>
          <p:cNvSpPr>
            <a:spLocks noGrp="1"/>
          </p:cNvSpPr>
          <p:nvPr>
            <p:ph idx="1"/>
          </p:nvPr>
        </p:nvSpPr>
        <p:spPr/>
        <p:txBody>
          <a:bodyPr/>
          <a:lstStyle/>
          <a:p>
            <a:r>
              <a:rPr lang="en-US" sz="2400" dirty="0"/>
              <a:t>In a word-analogy task we are given two pairs of words that share a relation (e.g. “</a:t>
            </a:r>
            <a:r>
              <a:rPr lang="en-US" sz="2400" dirty="0" err="1"/>
              <a:t>man:woman</a:t>
            </a:r>
            <a:r>
              <a:rPr lang="en-US" sz="2400" dirty="0"/>
              <a:t>”, “</a:t>
            </a:r>
            <a:r>
              <a:rPr lang="en-US" sz="2400" dirty="0" err="1"/>
              <a:t>king:queen</a:t>
            </a:r>
            <a:r>
              <a:rPr lang="en-US" sz="2400" dirty="0"/>
              <a:t>”). </a:t>
            </a:r>
          </a:p>
          <a:p>
            <a:r>
              <a:rPr lang="en-US" sz="2400" dirty="0"/>
              <a:t>The identity of the fourth word (“queen”) is hidden, and we need to infer it based on the other three by answering</a:t>
            </a:r>
          </a:p>
          <a:p>
            <a:r>
              <a:rPr lang="en-US" sz="2400" dirty="0"/>
              <a:t>“</a:t>
            </a:r>
            <a:r>
              <a:rPr lang="en-US" sz="2400" i="1" dirty="0"/>
              <a:t>man </a:t>
            </a:r>
            <a:r>
              <a:rPr lang="en-US" sz="2400" dirty="0"/>
              <a:t>is to </a:t>
            </a:r>
            <a:r>
              <a:rPr lang="en-US" sz="2400" i="1" dirty="0"/>
              <a:t>woman </a:t>
            </a:r>
            <a:r>
              <a:rPr lang="en-US" sz="2400" dirty="0"/>
              <a:t>as </a:t>
            </a:r>
            <a:r>
              <a:rPr lang="en-US" sz="2400" i="1" dirty="0"/>
              <a:t>king </a:t>
            </a:r>
            <a:r>
              <a:rPr lang="en-US" sz="2400" dirty="0"/>
              <a:t>is to — ?” </a:t>
            </a:r>
          </a:p>
          <a:p>
            <a:r>
              <a:rPr lang="en-US" sz="2400" dirty="0"/>
              <a:t>More generally, we will say </a:t>
            </a:r>
            <a:r>
              <a:rPr lang="es-ES_tradnl" sz="2400" b="1" dirty="0" err="1"/>
              <a:t>a:a</a:t>
            </a:r>
            <a:r>
              <a:rPr lang="es-ES_tradnl" sz="2400" b="1" dirty="0"/>
              <a:t>∗</a:t>
            </a:r>
            <a:r>
              <a:rPr lang="es-ES_tradnl" sz="2400" dirty="0"/>
              <a:t> as </a:t>
            </a:r>
            <a:r>
              <a:rPr lang="es-ES_tradnl" sz="2400" b="1" dirty="0" err="1"/>
              <a:t>b:b</a:t>
            </a:r>
            <a:r>
              <a:rPr lang="es-ES_tradnl" sz="2400" b="1" dirty="0"/>
              <a:t>∗.</a:t>
            </a:r>
          </a:p>
          <a:p>
            <a:r>
              <a:rPr lang="es-ES_tradnl" sz="2400" b="1" dirty="0" err="1"/>
              <a:t>How</a:t>
            </a:r>
            <a:r>
              <a:rPr lang="es-ES_tradnl" sz="2400" b="1" dirty="0"/>
              <a:t> can </a:t>
            </a:r>
            <a:r>
              <a:rPr lang="es-ES_tradnl" sz="2400" b="1" dirty="0" err="1"/>
              <a:t>we</a:t>
            </a:r>
            <a:r>
              <a:rPr lang="es-ES_tradnl" sz="2400" b="1" dirty="0"/>
              <a:t> </a:t>
            </a:r>
            <a:r>
              <a:rPr lang="es-ES_tradnl" sz="2400" b="1" dirty="0" err="1"/>
              <a:t>solve</a:t>
            </a:r>
            <a:r>
              <a:rPr lang="es-ES_tradnl" sz="2400" b="1" dirty="0"/>
              <a:t> </a:t>
            </a:r>
            <a:r>
              <a:rPr lang="es-ES_tradnl" sz="2400" b="1" dirty="0" err="1"/>
              <a:t>these</a:t>
            </a:r>
            <a:r>
              <a:rPr lang="es-ES_tradnl" sz="2400" b="1" dirty="0"/>
              <a:t> </a:t>
            </a:r>
            <a:r>
              <a:rPr lang="es-ES_tradnl" sz="2400" b="1" dirty="0" err="1"/>
              <a:t>with</a:t>
            </a:r>
            <a:r>
              <a:rPr lang="es-ES_tradnl" sz="2400" b="1" dirty="0"/>
              <a:t> </a:t>
            </a:r>
            <a:r>
              <a:rPr lang="es-ES_tradnl" sz="2400" b="1" dirty="0" err="1"/>
              <a:t>word</a:t>
            </a:r>
            <a:r>
              <a:rPr lang="es-ES_tradnl" sz="2400" b="1" dirty="0"/>
              <a:t> </a:t>
            </a:r>
            <a:r>
              <a:rPr lang="es-ES_tradnl" sz="2400" b="1" dirty="0" err="1"/>
              <a:t>vectors</a:t>
            </a:r>
            <a:r>
              <a:rPr lang="es-ES_tradnl" sz="2400" b="1" dirty="0"/>
              <a:t>? </a:t>
            </a:r>
          </a:p>
          <a:p>
            <a:endParaRPr lang="en-US" sz="2400" dirty="0"/>
          </a:p>
        </p:txBody>
      </p:sp>
    </p:spTree>
    <p:extLst>
      <p:ext uri="{BB962C8B-B14F-4D97-AF65-F5344CB8AC3E}">
        <p14:creationId xmlns:p14="http://schemas.microsoft.com/office/powerpoint/2010/main" val="30195333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105</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93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106</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86457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107</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3458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3778169" y="3749591"/>
            <a:ext cx="742511"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5421607" y="4004505"/>
            <a:ext cx="1119217"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3458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40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2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2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3000"/>
                                        <p:tgtEl>
                                          <p:spTgt spid="1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3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108</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3458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3778169" y="3749591"/>
            <a:ext cx="742511"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5421607" y="4004505"/>
            <a:ext cx="1119217"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3458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8467416-6303-5048-ABFB-ADB6DF7EB988}"/>
              </a:ext>
            </a:extLst>
          </p:cNvPr>
          <p:cNvSpPr/>
          <p:nvPr/>
        </p:nvSpPr>
        <p:spPr>
          <a:xfrm>
            <a:off x="1273628" y="5870847"/>
            <a:ext cx="6033003" cy="646331"/>
          </a:xfrm>
          <a:prstGeom prst="rect">
            <a:avLst/>
          </a:prstGeom>
        </p:spPr>
        <p:txBody>
          <a:bodyPr wrap="square">
            <a:spAutoFit/>
          </a:bodyPr>
          <a:lstStyle/>
          <a:p>
            <a:r>
              <a:rPr lang="en-US" dirty="0"/>
              <a:t>The analogy question can be solved by optimizing: </a:t>
            </a:r>
          </a:p>
          <a:p>
            <a:endParaRPr lang="mr-IN" dirty="0"/>
          </a:p>
        </p:txBody>
      </p:sp>
      <p:pic>
        <p:nvPicPr>
          <p:cNvPr id="20" name="Picture 19">
            <a:extLst>
              <a:ext uri="{FF2B5EF4-FFF2-40B4-BE49-F238E27FC236}">
                <a16:creationId xmlns:a16="http://schemas.microsoft.com/office/drawing/2014/main" id="{A3F205A9-0E4C-534A-A51F-2559D1183A56}"/>
              </a:ext>
            </a:extLst>
          </p:cNvPr>
          <p:cNvPicPr>
            <a:picLocks noChangeAspect="1"/>
          </p:cNvPicPr>
          <p:nvPr/>
        </p:nvPicPr>
        <p:blipFill>
          <a:blip r:embed="rId4"/>
          <a:stretch>
            <a:fillRect/>
          </a:stretch>
        </p:blipFill>
        <p:spPr>
          <a:xfrm>
            <a:off x="6805402" y="5843326"/>
            <a:ext cx="3862599" cy="670590"/>
          </a:xfrm>
          <a:prstGeom prst="rect">
            <a:avLst/>
          </a:prstGeom>
        </p:spPr>
      </p:pic>
    </p:spTree>
    <p:extLst>
      <p:ext uri="{BB962C8B-B14F-4D97-AF65-F5344CB8AC3E}">
        <p14:creationId xmlns:p14="http://schemas.microsoft.com/office/powerpoint/2010/main" val="8792859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3333750"/>
              </a:xfrm>
            </p:spPr>
            <p:txBody>
              <a:bodyPr/>
              <a:lstStyle/>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r>
                  <a:rPr lang="en-US" dirty="0"/>
                  <a:t>vector(</a:t>
                </a:r>
                <a:r>
                  <a:rPr lang="en-US" i="1" dirty="0"/>
                  <a:t>‘Paris’</a:t>
                </a:r>
                <a:r>
                  <a:rPr lang="en-US" dirty="0"/>
                  <a:t>) - vector(</a:t>
                </a:r>
                <a:r>
                  <a:rPr lang="en-US" i="1" dirty="0"/>
                  <a:t>‘France’</a:t>
                </a:r>
                <a:r>
                  <a:rPr lang="en-US" dirty="0"/>
                  <a:t>) + vector(</a:t>
                </a:r>
                <a:r>
                  <a:rPr lang="en-US" i="1" dirty="0"/>
                  <a:t>‘Italy’</a:t>
                </a:r>
                <a:r>
                  <a:rPr lang="en-US" dirty="0"/>
                  <a:t>) </a:t>
                </a:r>
                <a14:m>
                  <m:oMath xmlns:m="http://schemas.openxmlformats.org/officeDocument/2006/math">
                    <m:r>
                      <a:rPr lang="en-US" i="1" dirty="0">
                        <a:latin typeface="Cambria Math" charset="0"/>
                        <a:ea typeface="Cambria Math" charset="0"/>
                        <a:cs typeface="Cambria Math" charset="0"/>
                      </a:rPr>
                      <m:t>≈</m:t>
                    </m:r>
                  </m:oMath>
                </a14:m>
                <a:r>
                  <a:rPr lang="en-US" dirty="0"/>
                  <a:t> vector(‘Rome’)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3333750"/>
              </a:xfrm>
              <a:blipFill>
                <a:blip r:embed="rId3"/>
                <a:stretch>
                  <a:fillRect l="-730" t="-228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828800" y="5562600"/>
            <a:ext cx="1981200" cy="342900"/>
          </a:xfrm>
          <a:prstGeom prst="rect">
            <a:avLst/>
          </a:prstGeom>
        </p:spPr>
        <p:txBody>
          <a:bodyPr/>
          <a:lstStyle/>
          <a:p>
            <a:fld id="{10F35DC5-7E65-8247-99AB-4E984F8A921E}" type="slidenum">
              <a:rPr lang="en-US" smtClean="0"/>
              <a:pPr/>
              <a:t>109</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7445" y="3176054"/>
            <a:ext cx="7269513" cy="2588695"/>
          </a:xfrm>
          <a:prstGeom prst="rect">
            <a:avLst/>
          </a:prstGeom>
        </p:spPr>
      </p:pic>
    </p:spTree>
    <p:extLst>
      <p:ext uri="{BB962C8B-B14F-4D97-AF65-F5344CB8AC3E}">
        <p14:creationId xmlns:p14="http://schemas.microsoft.com/office/powerpoint/2010/main" val="3566708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normAutofit/>
          </a:bodyPr>
          <a:lstStyle/>
          <a:p>
            <a:r>
              <a:rPr lang="en-US" dirty="0"/>
              <a:t>In neural LMs, the prior context is represented by </a:t>
            </a:r>
            <a:r>
              <a:rPr lang="en-US" dirty="0" err="1"/>
              <a:t>embeddings</a:t>
            </a:r>
            <a:r>
              <a:rPr lang="en-US" dirty="0"/>
              <a:t>.  This allows neural LMs to generalize better than n-gram LMs.</a:t>
            </a:r>
          </a:p>
          <a:p>
            <a:r>
              <a:rPr lang="en-US" dirty="0"/>
              <a:t>Imagine in training we have seen</a:t>
            </a:r>
          </a:p>
          <a:p>
            <a:pPr algn="ctr"/>
            <a:r>
              <a:rPr lang="en-US" dirty="0"/>
              <a:t>I have to make sure when I get home to feed the cat. </a:t>
            </a:r>
          </a:p>
          <a:p>
            <a:r>
              <a:rPr lang="en-US" dirty="0"/>
              <a:t>But we’ve never seen “feed the dog” in training.  If in the test set, we want to predict the next word after </a:t>
            </a:r>
          </a:p>
          <a:p>
            <a:pPr algn="ctr"/>
            <a:r>
              <a:rPr lang="en-US" dirty="0"/>
              <a:t>I forgot when I got home to feed the ____</a:t>
            </a:r>
          </a:p>
          <a:p>
            <a:r>
              <a:rPr lang="en-US" dirty="0"/>
              <a:t>An n-gram LM will only predict </a:t>
            </a:r>
            <a:r>
              <a:rPr lang="en-US" i="1" dirty="0"/>
              <a:t>cat</a:t>
            </a:r>
            <a:r>
              <a:rPr lang="en-US" dirty="0"/>
              <a:t>, but a neural LM will know that the </a:t>
            </a:r>
            <a:r>
              <a:rPr lang="en-US" dirty="0" err="1"/>
              <a:t>embeddings</a:t>
            </a:r>
            <a:r>
              <a:rPr lang="en-US" dirty="0"/>
              <a:t> for </a:t>
            </a:r>
            <a:r>
              <a:rPr lang="en-US" i="1" dirty="0"/>
              <a:t>cat </a:t>
            </a:r>
            <a:r>
              <a:rPr lang="en-US" dirty="0"/>
              <a:t>and </a:t>
            </a:r>
            <a:r>
              <a:rPr lang="en-US" i="1" dirty="0"/>
              <a:t>dog</a:t>
            </a:r>
            <a:r>
              <a:rPr lang="en-US" dirty="0"/>
              <a:t> are similar. </a:t>
            </a:r>
          </a:p>
          <a:p>
            <a:pPr algn="ctr"/>
            <a:endParaRPr lang="en-US" dirty="0"/>
          </a:p>
        </p:txBody>
      </p:sp>
    </p:spTree>
    <p:extLst>
      <p:ext uri="{BB962C8B-B14F-4D97-AF65-F5344CB8AC3E}">
        <p14:creationId xmlns:p14="http://schemas.microsoft.com/office/powerpoint/2010/main" val="1617794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p:txBody>
          <a:bodyPr>
            <a:normAutofit/>
          </a:bodyPr>
          <a:lstStyle/>
          <a:p>
            <a:endParaRPr lang="mr-IN" sz="2400" dirty="0"/>
          </a:p>
          <a:p>
            <a:endParaRPr lang="en-US" sz="2400" dirty="0"/>
          </a:p>
        </p:txBody>
      </p:sp>
      <p:pic>
        <p:nvPicPr>
          <p:cNvPr id="7" name="Picture 6"/>
          <p:cNvPicPr>
            <a:picLocks noChangeAspect="1"/>
          </p:cNvPicPr>
          <p:nvPr/>
        </p:nvPicPr>
        <p:blipFill>
          <a:blip r:embed="rId3"/>
          <a:stretch>
            <a:fillRect/>
          </a:stretch>
        </p:blipFill>
        <p:spPr>
          <a:xfrm>
            <a:off x="3566159" y="2590800"/>
            <a:ext cx="5105400" cy="886354"/>
          </a:xfrm>
          <a:prstGeom prst="rect">
            <a:avLst/>
          </a:prstGeom>
        </p:spPr>
      </p:pic>
      <p:pic>
        <p:nvPicPr>
          <p:cNvPr id="4" name="Picture 3"/>
          <p:cNvPicPr>
            <a:picLocks noChangeAspect="1"/>
          </p:cNvPicPr>
          <p:nvPr/>
        </p:nvPicPr>
        <p:blipFill>
          <a:blip r:embed="rId4"/>
          <a:stretch>
            <a:fillRect/>
          </a:stretch>
        </p:blipFill>
        <p:spPr>
          <a:xfrm>
            <a:off x="2536574" y="3991110"/>
            <a:ext cx="8096645" cy="835080"/>
          </a:xfrm>
          <a:prstGeom prst="rect">
            <a:avLst/>
          </a:prstGeom>
        </p:spPr>
      </p:pic>
      <p:sp>
        <p:nvSpPr>
          <p:cNvPr id="8" name="Content Placeholder 2"/>
          <p:cNvSpPr txBox="1">
            <a:spLocks/>
          </p:cNvSpPr>
          <p:nvPr/>
        </p:nvSpPr>
        <p:spPr>
          <a:xfrm>
            <a:off x="2499360" y="1998134"/>
            <a:ext cx="754380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If all word-vectors are normalized to unit length then</a:t>
            </a:r>
          </a:p>
          <a:p>
            <a:endParaRPr lang="en-US" sz="2400" dirty="0"/>
          </a:p>
          <a:p>
            <a:endParaRPr lang="en-US" sz="2400" dirty="0"/>
          </a:p>
          <a:p>
            <a:r>
              <a:rPr lang="en-US" sz="2400" dirty="0"/>
              <a:t>is equivalent to  </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1945522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a:xfrm>
            <a:off x="2346960" y="1845734"/>
            <a:ext cx="7543801" cy="4478866"/>
          </a:xfrm>
        </p:spPr>
        <p:txBody>
          <a:bodyPr>
            <a:normAutofit/>
          </a:bodyPr>
          <a:lstStyle/>
          <a:p>
            <a:r>
              <a:rPr lang="en-US" sz="2400" dirty="0"/>
              <a:t>Alternatively, we can require that the direction of the transformation be maintained. </a:t>
            </a:r>
          </a:p>
          <a:p>
            <a:endParaRPr lang="en-US" sz="2400" dirty="0"/>
          </a:p>
          <a:p>
            <a:endParaRPr lang="en-US" sz="2400" dirty="0"/>
          </a:p>
          <a:p>
            <a:endParaRPr lang="en-US" sz="2400" dirty="0"/>
          </a:p>
          <a:p>
            <a:endParaRPr lang="en-US" sz="2400" dirty="0"/>
          </a:p>
          <a:p>
            <a:endParaRPr lang="en-US" sz="2400" dirty="0"/>
          </a:p>
          <a:p>
            <a:r>
              <a:rPr lang="en-US" sz="2400" dirty="0"/>
              <a:t>This basically means that b∗ − b </a:t>
            </a:r>
            <a:r>
              <a:rPr lang="en-US" sz="2400" b="1" dirty="0"/>
              <a:t>shares the same direction with </a:t>
            </a:r>
            <a:r>
              <a:rPr lang="en-US" sz="2400" dirty="0"/>
              <a:t>a∗ − a, ignoring the distances </a:t>
            </a:r>
          </a:p>
          <a:p>
            <a:endParaRPr lang="en-US" sz="2400" dirty="0"/>
          </a:p>
          <a:p>
            <a:endParaRPr lang="mr-IN" sz="2400" dirty="0"/>
          </a:p>
          <a:p>
            <a:endParaRPr lang="en-US" sz="2400" dirty="0"/>
          </a:p>
        </p:txBody>
      </p:sp>
      <p:pic>
        <p:nvPicPr>
          <p:cNvPr id="5" name="Picture 4"/>
          <p:cNvPicPr>
            <a:picLocks noChangeAspect="1"/>
          </p:cNvPicPr>
          <p:nvPr/>
        </p:nvPicPr>
        <p:blipFill>
          <a:blip r:embed="rId3"/>
          <a:stretch>
            <a:fillRect/>
          </a:stretch>
        </p:blipFill>
        <p:spPr>
          <a:xfrm>
            <a:off x="3048000" y="2849980"/>
            <a:ext cx="5618644" cy="975459"/>
          </a:xfrm>
          <a:prstGeom prst="rect">
            <a:avLst/>
          </a:prstGeom>
        </p:spPr>
      </p:pic>
      <p:pic>
        <p:nvPicPr>
          <p:cNvPr id="6" name="Picture 5"/>
          <p:cNvPicPr>
            <a:picLocks noChangeAspect="1"/>
          </p:cNvPicPr>
          <p:nvPr/>
        </p:nvPicPr>
        <p:blipFill>
          <a:blip r:embed="rId4"/>
          <a:stretch>
            <a:fillRect/>
          </a:stretch>
        </p:blipFill>
        <p:spPr>
          <a:xfrm>
            <a:off x="2971800" y="4038601"/>
            <a:ext cx="5981948" cy="1278899"/>
          </a:xfrm>
          <a:prstGeom prst="rect">
            <a:avLst/>
          </a:prstGeom>
        </p:spPr>
      </p:pic>
    </p:spTree>
    <p:extLst>
      <p:ext uri="{BB962C8B-B14F-4D97-AF65-F5344CB8AC3E}">
        <p14:creationId xmlns:p14="http://schemas.microsoft.com/office/powerpoint/2010/main" val="9893356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4570" y="122453"/>
            <a:ext cx="8691030" cy="6735548"/>
          </a:xfrm>
        </p:spPr>
      </p:pic>
    </p:spTree>
    <p:extLst>
      <p:ext uri="{BB962C8B-B14F-4D97-AF65-F5344CB8AC3E}">
        <p14:creationId xmlns:p14="http://schemas.microsoft.com/office/powerpoint/2010/main" val="13512649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43122" y="152401"/>
            <a:ext cx="8343755" cy="6483099"/>
          </a:xfrm>
        </p:spPr>
      </p:pic>
    </p:spTree>
    <p:extLst>
      <p:ext uri="{BB962C8B-B14F-4D97-AF65-F5344CB8AC3E}">
        <p14:creationId xmlns:p14="http://schemas.microsoft.com/office/powerpoint/2010/main" val="20175783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Phrases with vectors</a:t>
            </a:r>
          </a:p>
        </p:txBody>
      </p:sp>
      <p:sp>
        <p:nvSpPr>
          <p:cNvPr id="3" name="Content Placeholder 2"/>
          <p:cNvSpPr>
            <a:spLocks noGrp="1"/>
          </p:cNvSpPr>
          <p:nvPr>
            <p:ph idx="1"/>
          </p:nvPr>
        </p:nvSpPr>
        <p:spPr/>
        <p:txBody>
          <a:bodyPr/>
          <a:lstStyle/>
          <a:p>
            <a:r>
              <a:rPr lang="en-US" dirty="0" err="1"/>
              <a:t>Mikolov</a:t>
            </a:r>
            <a:r>
              <a:rPr lang="en-US" dirty="0"/>
              <a:t> et al constructed representations for phrases as well as for individual words.</a:t>
            </a:r>
          </a:p>
          <a:p>
            <a:r>
              <a:rPr lang="en-US" dirty="0"/>
              <a:t>To learn vector representations for phrases, they first find words that appear frequently together but infrequently in other contexts, and represent these n-grams as single tokens.</a:t>
            </a:r>
          </a:p>
          <a:p>
            <a:r>
              <a:rPr lang="en-US" dirty="0"/>
              <a:t>For example, “New York Times” and “</a:t>
            </a:r>
            <a:r>
              <a:rPr lang="en-US" dirty="0" err="1"/>
              <a:t>Toronoto</a:t>
            </a:r>
            <a:r>
              <a:rPr lang="en-US" dirty="0"/>
              <a:t> Maple Leafs” are replaced by </a:t>
            </a:r>
            <a:r>
              <a:rPr lang="en-US" dirty="0" err="1"/>
              <a:t>New_York_Times</a:t>
            </a:r>
            <a:r>
              <a:rPr lang="en-US" dirty="0"/>
              <a:t> and </a:t>
            </a:r>
            <a:r>
              <a:rPr lang="en-US" dirty="0" err="1"/>
              <a:t>Toronoto_Maple_Leafs</a:t>
            </a:r>
            <a:r>
              <a:rPr lang="en-US" dirty="0"/>
              <a:t>, but a bigram like “this is” remains unchanged.</a:t>
            </a:r>
          </a:p>
        </p:txBody>
      </p:sp>
      <p:pic>
        <p:nvPicPr>
          <p:cNvPr id="5" name="Picture 4"/>
          <p:cNvPicPr>
            <a:picLocks noChangeAspect="1"/>
          </p:cNvPicPr>
          <p:nvPr/>
        </p:nvPicPr>
        <p:blipFill>
          <a:blip r:embed="rId3"/>
          <a:stretch>
            <a:fillRect/>
          </a:stretch>
        </p:blipFill>
        <p:spPr>
          <a:xfrm>
            <a:off x="3276600" y="4862623"/>
            <a:ext cx="5978256" cy="1081174"/>
          </a:xfrm>
          <a:prstGeom prst="rect">
            <a:avLst/>
          </a:prstGeom>
        </p:spPr>
      </p:pic>
    </p:spTree>
    <p:extLst>
      <p:ext uri="{BB962C8B-B14F-4D97-AF65-F5344CB8AC3E}">
        <p14:creationId xmlns:p14="http://schemas.microsoft.com/office/powerpoint/2010/main" val="16371308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Analogical reasoning task for phrases </a:t>
            </a:r>
          </a:p>
        </p:txBody>
      </p:sp>
      <p:pic>
        <p:nvPicPr>
          <p:cNvPr id="5" name="Content Placeholder 4"/>
          <p:cNvPicPr>
            <a:picLocks noGrp="1" noChangeAspect="1"/>
          </p:cNvPicPr>
          <p:nvPr>
            <p:ph idx="1"/>
          </p:nvPr>
        </p:nvPicPr>
        <p:blipFill>
          <a:blip r:embed="rId2"/>
          <a:stretch>
            <a:fillRect/>
          </a:stretch>
        </p:blipFill>
        <p:spPr>
          <a:xfrm>
            <a:off x="1829341" y="1905000"/>
            <a:ext cx="8579038" cy="4038600"/>
          </a:xfrm>
          <a:prstGeom prst="rect">
            <a:avLst/>
          </a:prstGeom>
        </p:spPr>
      </p:pic>
    </p:spTree>
    <p:extLst>
      <p:ext uri="{BB962C8B-B14F-4D97-AF65-F5344CB8AC3E}">
        <p14:creationId xmlns:p14="http://schemas.microsoft.com/office/powerpoint/2010/main" val="21584676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compositionality</a:t>
            </a:r>
          </a:p>
        </p:txBody>
      </p:sp>
      <p:sp>
        <p:nvSpPr>
          <p:cNvPr id="3" name="Content Placeholder 2"/>
          <p:cNvSpPr>
            <a:spLocks noGrp="1"/>
          </p:cNvSpPr>
          <p:nvPr>
            <p:ph idx="1"/>
          </p:nvPr>
        </p:nvSpPr>
        <p:spPr/>
        <p:txBody>
          <a:bodyPr/>
          <a:lstStyle/>
          <a:p>
            <a:r>
              <a:rPr lang="en-US" dirty="0" err="1"/>
              <a:t>Mikolov</a:t>
            </a:r>
            <a:r>
              <a:rPr lang="en-US" dirty="0"/>
              <a:t> et al experiment with using element-wise addition to compose vectors</a:t>
            </a:r>
          </a:p>
        </p:txBody>
      </p:sp>
      <p:pic>
        <p:nvPicPr>
          <p:cNvPr id="4" name="Picture 3"/>
          <p:cNvPicPr>
            <a:picLocks noChangeAspect="1"/>
          </p:cNvPicPr>
          <p:nvPr/>
        </p:nvPicPr>
        <p:blipFill>
          <a:blip r:embed="rId3"/>
          <a:stretch>
            <a:fillRect/>
          </a:stretch>
        </p:blipFill>
        <p:spPr>
          <a:xfrm>
            <a:off x="2971800" y="2667000"/>
            <a:ext cx="5761818" cy="1365250"/>
          </a:xfrm>
          <a:prstGeom prst="rect">
            <a:avLst/>
          </a:prstGeom>
        </p:spPr>
      </p:pic>
      <p:pic>
        <p:nvPicPr>
          <p:cNvPr id="5" name="Picture 4"/>
          <p:cNvPicPr>
            <a:picLocks noChangeAspect="1"/>
          </p:cNvPicPr>
          <p:nvPr/>
        </p:nvPicPr>
        <p:blipFill>
          <a:blip r:embed="rId4"/>
          <a:stretch>
            <a:fillRect/>
          </a:stretch>
        </p:blipFill>
        <p:spPr>
          <a:xfrm>
            <a:off x="3810001" y="4344976"/>
            <a:ext cx="4081539" cy="1524119"/>
          </a:xfrm>
          <a:prstGeom prst="rect">
            <a:avLst/>
          </a:prstGeom>
        </p:spPr>
      </p:pic>
    </p:spTree>
    <p:extLst>
      <p:ext uri="{BB962C8B-B14F-4D97-AF65-F5344CB8AC3E}">
        <p14:creationId xmlns:p14="http://schemas.microsoft.com/office/powerpoint/2010/main" val="36785514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3A53DA1A-0B36-F94E-8DA0-722851616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258" y="0"/>
            <a:ext cx="8361485" cy="6858000"/>
          </a:xfrm>
          <a:prstGeom prst="rect">
            <a:avLst/>
          </a:prstGeom>
        </p:spPr>
      </p:pic>
    </p:spTree>
    <p:extLst>
      <p:ext uri="{BB962C8B-B14F-4D97-AF65-F5344CB8AC3E}">
        <p14:creationId xmlns:p14="http://schemas.microsoft.com/office/powerpoint/2010/main" val="35701128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Word Embeddings for Sociology</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754900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Embeddings can help study word history!</a:t>
            </a:r>
          </a:p>
        </p:txBody>
      </p:sp>
      <p:sp>
        <p:nvSpPr>
          <p:cNvPr id="3" name="Content Placeholder 2"/>
          <p:cNvSpPr>
            <a:spLocks noGrp="1"/>
          </p:cNvSpPr>
          <p:nvPr>
            <p:ph idx="1"/>
          </p:nvPr>
        </p:nvSpPr>
        <p:spPr/>
        <p:txBody>
          <a:bodyPr>
            <a:normAutofit/>
          </a:bodyPr>
          <a:lstStyle/>
          <a:p>
            <a:r>
              <a:rPr lang="en-US" sz="3600" dirty="0"/>
              <a:t>Train </a:t>
            </a:r>
            <a:r>
              <a:rPr lang="en-US" sz="3600" dirty="0" err="1"/>
              <a:t>embeddings</a:t>
            </a:r>
            <a:r>
              <a:rPr lang="en-US" sz="3600" dirty="0"/>
              <a:t> on old books to study changes in word meaning!!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527" y="3162153"/>
            <a:ext cx="1758997" cy="1758997"/>
          </a:xfrm>
          <a:prstGeom prst="rect">
            <a:avLst/>
          </a:prstGeom>
        </p:spPr>
      </p:pic>
      <p:sp>
        <p:nvSpPr>
          <p:cNvPr id="5" name="TextBox 4"/>
          <p:cNvSpPr txBox="1"/>
          <p:nvPr/>
        </p:nvSpPr>
        <p:spPr>
          <a:xfrm>
            <a:off x="6108527" y="5073041"/>
            <a:ext cx="1620957" cy="369332"/>
          </a:xfrm>
          <a:prstGeom prst="rect">
            <a:avLst/>
          </a:prstGeom>
          <a:noFill/>
        </p:spPr>
        <p:txBody>
          <a:bodyPr wrap="none" rtlCol="0">
            <a:spAutoFit/>
          </a:bodyPr>
          <a:lstStyle/>
          <a:p>
            <a:r>
              <a:rPr lang="en-US" dirty="0"/>
              <a:t>Will Hamilton</a:t>
            </a:r>
          </a:p>
        </p:txBody>
      </p:sp>
      <p:pic>
        <p:nvPicPr>
          <p:cNvPr id="6" name="Picture 5"/>
          <p:cNvPicPr>
            <a:picLocks noChangeAspect="1"/>
          </p:cNvPicPr>
          <p:nvPr/>
        </p:nvPicPr>
        <p:blipFill>
          <a:blip r:embed="rId4"/>
          <a:stretch>
            <a:fillRect/>
          </a:stretch>
        </p:blipFill>
        <p:spPr>
          <a:xfrm>
            <a:off x="4066239" y="3155849"/>
            <a:ext cx="1765300" cy="1765300"/>
          </a:xfrm>
          <a:prstGeom prst="rect">
            <a:avLst/>
          </a:prstGeom>
        </p:spPr>
      </p:pic>
      <p:sp>
        <p:nvSpPr>
          <p:cNvPr id="7" name="TextBox 6"/>
          <p:cNvSpPr txBox="1"/>
          <p:nvPr/>
        </p:nvSpPr>
        <p:spPr>
          <a:xfrm>
            <a:off x="4372873" y="5073041"/>
            <a:ext cx="1534394" cy="369332"/>
          </a:xfrm>
          <a:prstGeom prst="rect">
            <a:avLst/>
          </a:prstGeom>
          <a:noFill/>
        </p:spPr>
        <p:txBody>
          <a:bodyPr wrap="none" rtlCol="0">
            <a:spAutoFit/>
          </a:bodyPr>
          <a:lstStyle/>
          <a:p>
            <a:r>
              <a:rPr lang="en-US" dirty="0"/>
              <a:t>Dan </a:t>
            </a:r>
            <a:r>
              <a:rPr lang="en-US" dirty="0" err="1"/>
              <a:t>Jurafsky</a:t>
            </a:r>
            <a:endParaRPr lang="en-US" dirty="0"/>
          </a:p>
        </p:txBody>
      </p:sp>
    </p:spTree>
    <p:extLst>
      <p:ext uri="{BB962C8B-B14F-4D97-AF65-F5344CB8AC3E}">
        <p14:creationId xmlns:p14="http://schemas.microsoft.com/office/powerpoint/2010/main" val="3342900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 (</a:t>
            </a:r>
            <a:r>
              <a:rPr lang="en-US" dirty="0" err="1"/>
              <a:t>Bengio</a:t>
            </a:r>
            <a:r>
              <a:rPr lang="en-US" dirty="0"/>
              <a:t> et al 2003)</a:t>
            </a:r>
          </a:p>
        </p:txBody>
      </p:sp>
      <p:sp>
        <p:nvSpPr>
          <p:cNvPr id="3" name="Content Placeholder 2"/>
          <p:cNvSpPr>
            <a:spLocks noGrp="1"/>
          </p:cNvSpPr>
          <p:nvPr>
            <p:ph idx="1"/>
          </p:nvPr>
        </p:nvSpPr>
        <p:spPr/>
        <p:txBody>
          <a:bodyPr/>
          <a:lstStyle/>
          <a:p>
            <a:pPr marL="457200" indent="-457200">
              <a:buFont typeface="+mj-lt"/>
              <a:buAutoNum type="arabicPeriod"/>
            </a:pPr>
            <a:r>
              <a:rPr lang="en-US" dirty="0"/>
              <a:t>Associate each word in the vocabulary with a vector-representation, thereby creating a notion of similarity between words.</a:t>
            </a:r>
          </a:p>
          <a:p>
            <a:pPr marL="457200" indent="-457200">
              <a:buFont typeface="+mj-lt"/>
              <a:buAutoNum type="arabicPeriod"/>
            </a:pPr>
            <a:r>
              <a:rPr lang="en-US" dirty="0"/>
              <a:t>Express the joint probability </a:t>
            </a:r>
            <a:r>
              <a:rPr lang="en-US" i="1" dirty="0"/>
              <a:t>function</a:t>
            </a:r>
            <a:r>
              <a:rPr lang="en-US" dirty="0"/>
              <a:t> of a word sequence in terms of the word vectors for the words in that sequence.</a:t>
            </a:r>
          </a:p>
          <a:p>
            <a:pPr marL="457200" indent="-457200">
              <a:buFont typeface="+mj-lt"/>
              <a:buAutoNum type="arabicPeriod"/>
            </a:pPr>
            <a:r>
              <a:rPr lang="en-US" dirty="0"/>
              <a:t>Simultaneously learn the word vectors and the parameters of the </a:t>
            </a:r>
            <a:r>
              <a:rPr lang="en-US" i="1" dirty="0"/>
              <a:t>function.</a:t>
            </a:r>
            <a:r>
              <a:rPr lang="en-US" dirty="0"/>
              <a:t> </a:t>
            </a:r>
          </a:p>
          <a:p>
            <a:r>
              <a:rPr lang="en-US" dirty="0"/>
              <a:t>The word vectors are low-dimensional (d=30 to d=100) dense vectors, like we’ve seen before.</a:t>
            </a:r>
          </a:p>
          <a:p>
            <a:r>
              <a:rPr lang="en-US" dirty="0"/>
              <a:t>The probability function is expressed  the product of conditional probabilities of the next word given the previous word, </a:t>
            </a:r>
            <a:r>
              <a:rPr lang="en-US" i="1" u="sng" dirty="0"/>
              <a:t>using a multi-layer, feed forward neural network.</a:t>
            </a:r>
          </a:p>
        </p:txBody>
      </p:sp>
    </p:spTree>
    <p:extLst>
      <p:ext uri="{BB962C8B-B14F-4D97-AF65-F5344CB8AC3E}">
        <p14:creationId xmlns:p14="http://schemas.microsoft.com/office/powerpoint/2010/main" val="11203944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prstGeom prst="rect">
            <a:avLst/>
          </a:prstGeom>
        </p:spPr>
        <p:txBody>
          <a:bodyPr>
            <a:normAutofit fontScale="90000"/>
          </a:bodyPr>
          <a:lstStyle/>
          <a:p>
            <a:pPr lvl="0">
              <a:defRPr sz="1800"/>
            </a:pPr>
            <a:r>
              <a:rPr sz="4400" dirty="0"/>
              <a:t>Diachronic word embeddings</a:t>
            </a:r>
            <a:r>
              <a:rPr lang="en-US" sz="4400" dirty="0"/>
              <a:t> for studying language change!</a:t>
            </a:r>
            <a:endParaRPr sz="4400" dirty="0"/>
          </a:p>
        </p:txBody>
      </p:sp>
      <p:sp>
        <p:nvSpPr>
          <p:cNvPr id="102" name="Shape 10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pPr lvl="0">
              <a:defRPr sz="1800"/>
            </a:pPr>
            <a:fld id="{86CB4B4D-7CA3-9044-876B-883B54F8677D}" type="slidenum">
              <a:rPr sz="2200"/>
              <a:t>120</a:t>
            </a:fld>
            <a:endParaRPr sz="2200"/>
          </a:p>
        </p:txBody>
      </p:sp>
      <p:sp>
        <p:nvSpPr>
          <p:cNvPr id="103" name="Shape 103"/>
          <p:cNvSpPr/>
          <p:nvPr/>
        </p:nvSpPr>
        <p:spPr>
          <a:xfrm>
            <a:off x="6028405" y="5363812"/>
            <a:ext cx="78548" cy="33855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800">
                <a:latin typeface="Helvetica Light"/>
                <a:ea typeface="Helvetica Light"/>
                <a:cs typeface="Helvetica Light"/>
                <a:sym typeface="Helvetica Light"/>
              </a:defRPr>
            </a:lvl1pPr>
          </a:lstStyle>
          <a:p>
            <a:pPr lvl="0"/>
            <a:r>
              <a:rPr sz="2200"/>
              <a:t>￼</a:t>
            </a:r>
          </a:p>
        </p:txBody>
      </p:sp>
      <p:sp>
        <p:nvSpPr>
          <p:cNvPr id="104" name="Shape 104"/>
          <p:cNvSpPr/>
          <p:nvPr/>
        </p:nvSpPr>
        <p:spPr>
          <a:xfrm>
            <a:off x="5898759" y="5093778"/>
            <a:ext cx="179382" cy="28311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defRPr sz="1800">
                <a:latin typeface="Helvetica Light"/>
                <a:ea typeface="Helvetica Light"/>
                <a:cs typeface="Helvetica Light"/>
                <a:sym typeface="Helvetica Light"/>
              </a:defRPr>
            </a:lvl1pPr>
          </a:lstStyle>
          <a:p>
            <a:pPr lvl="0"/>
            <a:r>
              <a:rPr sz="2200"/>
              <a:t>￼</a:t>
            </a:r>
          </a:p>
        </p:txBody>
      </p:sp>
      <p:sp>
        <p:nvSpPr>
          <p:cNvPr id="105" name="Shape 105"/>
          <p:cNvSpPr/>
          <p:nvPr/>
        </p:nvSpPr>
        <p:spPr>
          <a:xfrm>
            <a:off x="1824683" y="4668160"/>
            <a:ext cx="8577183" cy="151473"/>
          </a:xfrm>
          <a:prstGeom prst="leftRightArrow">
            <a:avLst>
              <a:gd name="adj1" fmla="val 32000"/>
              <a:gd name="adj2" fmla="val 274132"/>
            </a:avLst>
          </a:prstGeom>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latin typeface="Helvetica Light"/>
                <a:ea typeface="Helvetica Light"/>
                <a:cs typeface="Helvetica Light"/>
                <a:sym typeface="Helvetica Light"/>
              </a:defRPr>
            </a:pPr>
            <a:endParaRPr sz="2200"/>
          </a:p>
        </p:txBody>
      </p:sp>
      <p:pic>
        <p:nvPicPr>
          <p:cNvPr id="106" name="book.jpg"/>
          <p:cNvPicPr/>
          <p:nvPr/>
        </p:nvPicPr>
        <p:blipFill>
          <a:blip r:embed="rId3"/>
          <a:stretch>
            <a:fillRect/>
          </a:stretch>
        </p:blipFill>
        <p:spPr>
          <a:xfrm>
            <a:off x="1984448" y="4813639"/>
            <a:ext cx="973337" cy="730003"/>
          </a:xfrm>
          <a:prstGeom prst="rect">
            <a:avLst/>
          </a:prstGeom>
          <a:ln w="12700">
            <a:miter lim="400000"/>
          </a:ln>
        </p:spPr>
      </p:pic>
      <p:pic>
        <p:nvPicPr>
          <p:cNvPr id="107" name="open-book.jpg"/>
          <p:cNvPicPr/>
          <p:nvPr/>
        </p:nvPicPr>
        <p:blipFill>
          <a:blip r:embed="rId4"/>
          <a:srcRect/>
          <a:stretch>
            <a:fillRect/>
          </a:stretch>
        </p:blipFill>
        <p:spPr>
          <a:xfrm>
            <a:off x="5635856" y="4825986"/>
            <a:ext cx="1221633" cy="817887"/>
          </a:xfrm>
          <a:prstGeom prst="rect">
            <a:avLst/>
          </a:prstGeom>
          <a:ln w="12700">
            <a:miter lim="400000"/>
          </a:ln>
        </p:spPr>
      </p:pic>
      <p:pic>
        <p:nvPicPr>
          <p:cNvPr id="108" name="kindle-voyage-100441320-orig.jpg"/>
          <p:cNvPicPr/>
          <p:nvPr/>
        </p:nvPicPr>
        <p:blipFill>
          <a:blip r:embed="rId5"/>
          <a:stretch>
            <a:fillRect/>
          </a:stretch>
        </p:blipFill>
        <p:spPr>
          <a:xfrm>
            <a:off x="9535621" y="4813638"/>
            <a:ext cx="655229" cy="749418"/>
          </a:xfrm>
          <a:prstGeom prst="rect">
            <a:avLst/>
          </a:prstGeom>
          <a:ln w="12700">
            <a:miter lim="400000"/>
          </a:ln>
        </p:spPr>
      </p:pic>
      <p:sp>
        <p:nvSpPr>
          <p:cNvPr id="109" name="Shape 109"/>
          <p:cNvSpPr/>
          <p:nvPr/>
        </p:nvSpPr>
        <p:spPr>
          <a:xfrm>
            <a:off x="2158784" y="4374808"/>
            <a:ext cx="799000" cy="2869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1900</a:t>
            </a:r>
          </a:p>
        </p:txBody>
      </p:sp>
      <p:sp>
        <p:nvSpPr>
          <p:cNvPr id="110" name="Shape 110"/>
          <p:cNvSpPr/>
          <p:nvPr/>
        </p:nvSpPr>
        <p:spPr>
          <a:xfrm>
            <a:off x="5860925" y="4374808"/>
            <a:ext cx="712401" cy="2199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a:t>1950</a:t>
            </a:r>
          </a:p>
        </p:txBody>
      </p:sp>
      <p:sp>
        <p:nvSpPr>
          <p:cNvPr id="111" name="Shape 111"/>
          <p:cNvSpPr/>
          <p:nvPr/>
        </p:nvSpPr>
        <p:spPr>
          <a:xfrm>
            <a:off x="9563065" y="4374808"/>
            <a:ext cx="707707" cy="2676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2000</a:t>
            </a:r>
          </a:p>
        </p:txBody>
      </p:sp>
      <p:pic>
        <p:nvPicPr>
          <p:cNvPr id="112" name="pasted-image.tif"/>
          <p:cNvPicPr/>
          <p:nvPr/>
        </p:nvPicPr>
        <p:blipFill>
          <a:blip r:embed="rId6">
            <a:extLst>
              <a:ext uri="{28A0092B-C50C-407E-A947-70E740481C1C}">
                <a14:useLocalDpi xmlns:a14="http://schemas.microsoft.com/office/drawing/2010/main" val="0"/>
              </a:ext>
            </a:extLst>
          </a:blip>
          <a:stretch>
            <a:fillRect/>
          </a:stretch>
        </p:blipFill>
        <p:spPr>
          <a:xfrm>
            <a:off x="3735327" y="3222650"/>
            <a:ext cx="1210212" cy="974178"/>
          </a:xfrm>
          <a:prstGeom prst="rect">
            <a:avLst/>
          </a:prstGeom>
          <a:ln w="12700" cap="flat">
            <a:noFill/>
            <a:miter lim="400000"/>
          </a:ln>
          <a:effectLst/>
        </p:spPr>
      </p:pic>
      <p:pic>
        <p:nvPicPr>
          <p:cNvPr id="113" name="pasted-image.tif"/>
          <p:cNvPicPr/>
          <p:nvPr/>
        </p:nvPicPr>
        <p:blipFill>
          <a:blip r:embed="rId7">
            <a:extLst>
              <a:ext uri="{28A0092B-C50C-407E-A947-70E740481C1C}">
                <a14:useLocalDpi xmlns:a14="http://schemas.microsoft.com/office/drawing/2010/main" val="0"/>
              </a:ext>
            </a:extLst>
          </a:blip>
          <a:stretch>
            <a:fillRect/>
          </a:stretch>
        </p:blipFill>
        <p:spPr>
          <a:xfrm>
            <a:off x="8420024" y="3222651"/>
            <a:ext cx="1201578" cy="974137"/>
          </a:xfrm>
          <a:prstGeom prst="rect">
            <a:avLst/>
          </a:prstGeom>
          <a:ln w="12700" cap="flat">
            <a:noFill/>
            <a:miter lim="400000"/>
          </a:ln>
          <a:effectLst/>
        </p:spPr>
      </p:pic>
      <p:sp>
        <p:nvSpPr>
          <p:cNvPr id="114" name="Shape 114"/>
          <p:cNvSpPr/>
          <p:nvPr/>
        </p:nvSpPr>
        <p:spPr>
          <a:xfrm flipV="1">
            <a:off x="4340409" y="4222411"/>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15" name="Shape 115"/>
          <p:cNvSpPr/>
          <p:nvPr/>
        </p:nvSpPr>
        <p:spPr>
          <a:xfrm flipV="1">
            <a:off x="9020814" y="4222456"/>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grpSp>
        <p:nvGrpSpPr>
          <p:cNvPr id="122" name="Group 122"/>
          <p:cNvGrpSpPr/>
          <p:nvPr/>
        </p:nvGrpSpPr>
        <p:grpSpPr>
          <a:xfrm>
            <a:off x="3775275" y="2790981"/>
            <a:ext cx="4633786" cy="1535943"/>
            <a:chOff x="0" y="-1"/>
            <a:chExt cx="6590271" cy="2184451"/>
          </a:xfrm>
        </p:grpSpPr>
        <p:sp>
          <p:nvSpPr>
            <p:cNvPr id="137" name="Shape 137"/>
            <p:cNvSpPr/>
            <p:nvPr/>
          </p:nvSpPr>
          <p:spPr>
            <a:xfrm>
              <a:off x="0" y="-1"/>
              <a:ext cx="3562040" cy="654231"/>
            </a:xfrm>
            <a:custGeom>
              <a:avLst/>
              <a:gdLst/>
              <a:ahLst/>
              <a:cxnLst>
                <a:cxn ang="0">
                  <a:pos x="wd2" y="hd2"/>
                </a:cxn>
                <a:cxn ang="5400000">
                  <a:pos x="wd2" y="hd2"/>
                </a:cxn>
                <a:cxn ang="10800000">
                  <a:pos x="wd2" y="hd2"/>
                </a:cxn>
                <a:cxn ang="16200000">
                  <a:pos x="wd2" y="hd2"/>
                </a:cxn>
              </a:cxnLst>
              <a:rect l="0" t="0" r="r" b="b"/>
              <a:pathLst>
                <a:path w="21600" h="16268" extrusionOk="0">
                  <a:moveTo>
                    <a:pt x="0" y="12338"/>
                  </a:moveTo>
                  <a:cubicBezTo>
                    <a:pt x="7402" y="-5332"/>
                    <a:pt x="14602" y="-4022"/>
                    <a:pt x="21600" y="16268"/>
                  </a:cubicBezTo>
                </a:path>
              </a:pathLst>
            </a:custGeom>
            <a:noFill/>
            <a:ln w="12700" cap="flat">
              <a:solidFill>
                <a:srgbClr val="000000"/>
              </a:solidFill>
              <a:prstDash val="solid"/>
              <a:miter lim="400000"/>
              <a:tailEnd type="triangle" w="med" len="med"/>
            </a:ln>
            <a:effectLst/>
          </p:spPr>
          <p:txBody>
            <a:bodyPr/>
            <a:lstStyle/>
            <a:p>
              <a:pPr lvl="0"/>
              <a:endParaRPr sz="2200"/>
            </a:p>
          </p:txBody>
        </p:sp>
        <p:sp>
          <p:nvSpPr>
            <p:cNvPr id="138" name="Shape 138"/>
            <p:cNvSpPr/>
            <p:nvPr/>
          </p:nvSpPr>
          <p:spPr>
            <a:xfrm>
              <a:off x="3669834" y="1130289"/>
              <a:ext cx="2920437" cy="1054161"/>
            </a:xfrm>
            <a:custGeom>
              <a:avLst/>
              <a:gdLst/>
              <a:ahLst/>
              <a:cxnLst>
                <a:cxn ang="0">
                  <a:pos x="wd2" y="hd2"/>
                </a:cxn>
                <a:cxn ang="5400000">
                  <a:pos x="wd2" y="hd2"/>
                </a:cxn>
                <a:cxn ang="10800000">
                  <a:pos x="wd2" y="hd2"/>
                </a:cxn>
                <a:cxn ang="16200000">
                  <a:pos x="wd2" y="hd2"/>
                </a:cxn>
              </a:cxnLst>
              <a:rect l="0" t="0" r="r" b="b"/>
              <a:pathLst>
                <a:path w="21166" h="16361" extrusionOk="0">
                  <a:moveTo>
                    <a:pt x="21" y="5852"/>
                  </a:moveTo>
                  <a:cubicBezTo>
                    <a:pt x="-434" y="21600"/>
                    <a:pt x="6614" y="19649"/>
                    <a:pt x="21166" y="0"/>
                  </a:cubicBezTo>
                </a:path>
              </a:pathLst>
            </a:custGeom>
            <a:noFill/>
            <a:ln w="12700" cap="flat">
              <a:solidFill>
                <a:srgbClr val="000000"/>
              </a:solidFill>
              <a:prstDash val="solid"/>
              <a:miter lim="400000"/>
              <a:headEnd type="triangle" w="med" len="med"/>
            </a:ln>
            <a:effectLst/>
          </p:spPr>
          <p:txBody>
            <a:bodyPr/>
            <a:lstStyle/>
            <a:p>
              <a:pPr lvl="0"/>
              <a:endParaRPr sz="2200"/>
            </a:p>
          </p:txBody>
        </p:sp>
        <p:pic>
          <p:nvPicPr>
            <p:cNvPr id="119" name="pasted-image.tif"/>
            <p:cNvPicPr/>
            <p:nvPr/>
          </p:nvPicPr>
          <p:blipFill>
            <a:blip r:embed="rId8"/>
            <a:stretch>
              <a:fillRect/>
            </a:stretch>
          </p:blipFill>
          <p:spPr>
            <a:xfrm rot="16200000">
              <a:off x="3574718" y="146806"/>
              <a:ext cx="173758" cy="1384301"/>
            </a:xfrm>
            <a:prstGeom prst="rect">
              <a:avLst/>
            </a:prstGeom>
            <a:ln w="12700" cap="flat">
              <a:noFill/>
              <a:miter lim="400000"/>
            </a:ln>
            <a:effectLst/>
          </p:spPr>
        </p:pic>
        <p:pic>
          <p:nvPicPr>
            <p:cNvPr id="120" name="pasted-image.tif"/>
            <p:cNvPicPr/>
            <p:nvPr/>
          </p:nvPicPr>
          <p:blipFill>
            <a:blip r:embed="rId9"/>
            <a:stretch>
              <a:fillRect/>
            </a:stretch>
          </p:blipFill>
          <p:spPr>
            <a:xfrm rot="16200000">
              <a:off x="3566826" y="614524"/>
              <a:ext cx="189542" cy="1384301"/>
            </a:xfrm>
            <a:prstGeom prst="rect">
              <a:avLst/>
            </a:prstGeom>
            <a:ln w="12700" cap="flat">
              <a:noFill/>
              <a:miter lim="400000"/>
            </a:ln>
            <a:effectLst/>
          </p:spPr>
        </p:pic>
        <p:sp>
          <p:nvSpPr>
            <p:cNvPr id="121" name="Shape 121"/>
            <p:cNvSpPr/>
            <p:nvPr/>
          </p:nvSpPr>
          <p:spPr>
            <a:xfrm>
              <a:off x="3466486" y="831516"/>
              <a:ext cx="512961"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700">
                  <a:latin typeface="Helvetica Light"/>
                  <a:ea typeface="Helvetica Light"/>
                  <a:cs typeface="Helvetica Light"/>
                  <a:sym typeface="Helvetica Light"/>
                </a:defRPr>
              </a:lvl1pPr>
            </a:lstStyle>
            <a:p>
              <a:pPr lvl="0">
                <a:defRPr sz="1800"/>
              </a:pPr>
              <a:r>
                <a:rPr sz="2200"/>
                <a:t>vs.</a:t>
              </a:r>
            </a:p>
          </p:txBody>
        </p:sp>
      </p:grpSp>
      <p:grpSp>
        <p:nvGrpSpPr>
          <p:cNvPr id="128" name="Group 128"/>
          <p:cNvGrpSpPr/>
          <p:nvPr/>
        </p:nvGrpSpPr>
        <p:grpSpPr>
          <a:xfrm>
            <a:off x="2871561" y="1934103"/>
            <a:ext cx="7836830" cy="1232455"/>
            <a:chOff x="-73281" y="-37549"/>
            <a:chExt cx="11145712" cy="1752824"/>
          </a:xfrm>
        </p:grpSpPr>
        <p:grpSp>
          <p:nvGrpSpPr>
            <p:cNvPr id="125" name="Group 125"/>
            <p:cNvGrpSpPr/>
            <p:nvPr/>
          </p:nvGrpSpPr>
          <p:grpSpPr>
            <a:xfrm>
              <a:off x="-73281" y="125914"/>
              <a:ext cx="3976016" cy="1589361"/>
              <a:chOff x="-73280" y="-37549"/>
              <a:chExt cx="3976015" cy="1589359"/>
            </a:xfrm>
          </p:grpSpPr>
          <p:sp>
            <p:nvSpPr>
              <p:cNvPr id="123" name="Shape 123"/>
              <p:cNvSpPr/>
              <p:nvPr/>
            </p:nvSpPr>
            <p:spPr>
              <a:xfrm>
                <a:off x="1241412" y="488300"/>
                <a:ext cx="376818" cy="1063510"/>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4" name="Shape 124"/>
              <p:cNvSpPr/>
              <p:nvPr/>
            </p:nvSpPr>
            <p:spPr>
              <a:xfrm>
                <a:off x="-73280" y="-37549"/>
                <a:ext cx="3976015" cy="4814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for 1920</a:t>
                </a:r>
              </a:p>
            </p:txBody>
          </p:sp>
        </p:grpSp>
        <p:sp>
          <p:nvSpPr>
            <p:cNvPr id="126" name="Shape 126"/>
            <p:cNvSpPr/>
            <p:nvPr/>
          </p:nvSpPr>
          <p:spPr>
            <a:xfrm flipH="1">
              <a:off x="8574013" y="473969"/>
              <a:ext cx="212815" cy="1064749"/>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7" name="Shape 127"/>
            <p:cNvSpPr/>
            <p:nvPr/>
          </p:nvSpPr>
          <p:spPr>
            <a:xfrm>
              <a:off x="7677769" y="-37549"/>
              <a:ext cx="3394662"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1990</a:t>
              </a:r>
            </a:p>
          </p:txBody>
        </p:sp>
      </p:grpSp>
      <p:grpSp>
        <p:nvGrpSpPr>
          <p:cNvPr id="131" name="Group 131"/>
          <p:cNvGrpSpPr/>
          <p:nvPr/>
        </p:nvGrpSpPr>
        <p:grpSpPr>
          <a:xfrm>
            <a:off x="3728792" y="3143519"/>
            <a:ext cx="4822878" cy="1132227"/>
            <a:chOff x="0" y="0"/>
            <a:chExt cx="6859202" cy="1610277"/>
          </a:xfrm>
        </p:grpSpPr>
        <p:sp>
          <p:nvSpPr>
            <p:cNvPr id="129" name="Shape 129"/>
            <p:cNvSpPr/>
            <p:nvPr/>
          </p:nvSpPr>
          <p:spPr>
            <a:xfrm>
              <a:off x="0" y="0"/>
              <a:ext cx="179635"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sp>
          <p:nvSpPr>
            <p:cNvPr id="130" name="Shape 130"/>
            <p:cNvSpPr/>
            <p:nvPr/>
          </p:nvSpPr>
          <p:spPr>
            <a:xfrm>
              <a:off x="6679567" y="0"/>
              <a:ext cx="179636"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grpSp>
      <p:grpSp>
        <p:nvGrpSpPr>
          <p:cNvPr id="136" name="Group 136"/>
          <p:cNvGrpSpPr/>
          <p:nvPr/>
        </p:nvGrpSpPr>
        <p:grpSpPr>
          <a:xfrm>
            <a:off x="1790135" y="2222561"/>
            <a:ext cx="7728023" cy="1361286"/>
            <a:chOff x="-1" y="-37549"/>
            <a:chExt cx="10990964" cy="1936050"/>
          </a:xfrm>
        </p:grpSpPr>
        <p:sp>
          <p:nvSpPr>
            <p:cNvPr id="132" name="Shape 132"/>
            <p:cNvSpPr/>
            <p:nvPr/>
          </p:nvSpPr>
          <p:spPr>
            <a:xfrm>
              <a:off x="1408671" y="1195865"/>
              <a:ext cx="1210309" cy="702636"/>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3" name="Shape 133"/>
            <p:cNvSpPr/>
            <p:nvPr/>
          </p:nvSpPr>
          <p:spPr>
            <a:xfrm>
              <a:off x="-1" y="670016"/>
              <a:ext cx="4265555"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“dog” 1920 word vector</a:t>
              </a:r>
            </a:p>
          </p:txBody>
        </p:sp>
        <p:sp>
          <p:nvSpPr>
            <p:cNvPr id="134" name="Shape 134"/>
            <p:cNvSpPr/>
            <p:nvPr/>
          </p:nvSpPr>
          <p:spPr>
            <a:xfrm>
              <a:off x="8134080" y="488301"/>
              <a:ext cx="1210159" cy="778503"/>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5" name="Shape 135"/>
            <p:cNvSpPr/>
            <p:nvPr/>
          </p:nvSpPr>
          <p:spPr>
            <a:xfrm>
              <a:off x="6725408" y="-37549"/>
              <a:ext cx="4265555"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a:t>“dog” 1990 word vector</a:t>
              </a:r>
            </a:p>
          </p:txBody>
        </p:sp>
      </p:grpSp>
    </p:spTree>
    <p:extLst>
      <p:ext uri="{BB962C8B-B14F-4D97-AF65-F5344CB8AC3E}">
        <p14:creationId xmlns:p14="http://schemas.microsoft.com/office/powerpoint/2010/main" val="252743114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1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dvAuto="0"/>
      <p:bldP spid="128" grpId="0" animBg="1" advAuto="0"/>
      <p:bldP spid="128" grpId="1" animBg="1" advAuto="0"/>
      <p:bldP spid="131" grpId="0" animBg="1" advAuto="0"/>
      <p:bldP spid="136" grpId="0" animBg="1" advAuto="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Visualizing changes</a:t>
            </a:r>
          </a:p>
        </p:txBody>
      </p:sp>
      <p:sp>
        <p:nvSpPr>
          <p:cNvPr id="5" name="TextBox 4"/>
          <p:cNvSpPr txBox="1"/>
          <p:nvPr/>
        </p:nvSpPr>
        <p:spPr>
          <a:xfrm>
            <a:off x="2483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2483371" y="6382543"/>
            <a:ext cx="5339603"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1752601" y="3049747"/>
            <a:ext cx="8839200" cy="2948758"/>
          </a:xfrm>
          <a:prstGeom prst="rect">
            <a:avLst/>
          </a:prstGeom>
          <a:ln w="12700">
            <a:miter lim="400000"/>
          </a:ln>
        </p:spPr>
      </p:pic>
    </p:spTree>
    <p:extLst>
      <p:ext uri="{BB962C8B-B14F-4D97-AF65-F5344CB8AC3E}">
        <p14:creationId xmlns:p14="http://schemas.microsoft.com/office/powerpoint/2010/main" val="21031287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7137" y="890103"/>
            <a:ext cx="8066207" cy="612807"/>
          </a:xfrm>
        </p:spPr>
        <p:txBody>
          <a:bodyPr>
            <a:normAutofit/>
          </a:bodyPr>
          <a:lstStyle/>
          <a:p>
            <a:r>
              <a:rPr lang="en-US" dirty="0"/>
              <a:t>Visualizing changes</a:t>
            </a:r>
          </a:p>
        </p:txBody>
      </p:sp>
      <p:sp>
        <p:nvSpPr>
          <p:cNvPr id="5" name="TextBox 4"/>
          <p:cNvSpPr txBox="1"/>
          <p:nvPr/>
        </p:nvSpPr>
        <p:spPr>
          <a:xfrm>
            <a:off x="2483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2885496" y="6079117"/>
            <a:ext cx="5339603"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1752601" y="3049747"/>
            <a:ext cx="8839200" cy="2948758"/>
          </a:xfrm>
          <a:prstGeom prst="rect">
            <a:avLst/>
          </a:prstGeom>
          <a:ln w="12700">
            <a:miter lim="400000"/>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9660" y="0"/>
            <a:ext cx="6161315" cy="298392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06" y="0"/>
            <a:ext cx="5291566" cy="298988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8130" y="2983922"/>
            <a:ext cx="5555297" cy="3722129"/>
          </a:xfrm>
          <a:prstGeom prst="rect">
            <a:avLst/>
          </a:prstGeom>
        </p:spPr>
      </p:pic>
    </p:spTree>
    <p:extLst>
      <p:ext uri="{BB962C8B-B14F-4D97-AF65-F5344CB8AC3E}">
        <p14:creationId xmlns:p14="http://schemas.microsoft.com/office/powerpoint/2010/main" val="62815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2" name="Shape 29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pPr lvl="0">
              <a:defRPr sz="1800"/>
            </a:pPr>
            <a:fld id="{86CB4B4D-7CA3-9044-876B-883B54F8677D}" type="slidenum">
              <a:rPr sz="984"/>
              <a:t>123</a:t>
            </a:fld>
            <a:endParaRPr sz="984"/>
          </a:p>
        </p:txBody>
      </p:sp>
      <p:pic>
        <p:nvPicPr>
          <p:cNvPr id="294" name="pasted-image.png"/>
          <p:cNvPicPr/>
          <p:nvPr/>
        </p:nvPicPr>
        <p:blipFill>
          <a:blip r:embed="rId3"/>
          <a:stretch>
            <a:fillRect/>
          </a:stretch>
        </p:blipFill>
        <p:spPr>
          <a:xfrm>
            <a:off x="2406296" y="1487473"/>
            <a:ext cx="6988629" cy="4843152"/>
          </a:xfrm>
          <a:prstGeom prst="rect">
            <a:avLst/>
          </a:prstGeom>
          <a:ln w="12700">
            <a:miter lim="400000"/>
          </a:ln>
        </p:spPr>
      </p:pic>
      <p:sp>
        <p:nvSpPr>
          <p:cNvPr id="8" name="Title 1"/>
          <p:cNvSpPr>
            <a:spLocks noGrp="1"/>
          </p:cNvSpPr>
          <p:nvPr>
            <p:ph type="title"/>
          </p:nvPr>
        </p:nvSpPr>
        <p:spPr>
          <a:xfrm>
            <a:off x="1927235" y="270157"/>
            <a:ext cx="8321041" cy="734184"/>
          </a:xfrm>
        </p:spPr>
        <p:txBody>
          <a:bodyPr>
            <a:normAutofit/>
          </a:bodyPr>
          <a:lstStyle/>
          <a:p>
            <a:r>
              <a:rPr lang="en-US" dirty="0"/>
              <a:t>The evolution of sentiment words</a:t>
            </a:r>
          </a:p>
        </p:txBody>
      </p:sp>
      <p:pic>
        <p:nvPicPr>
          <p:cNvPr id="4" name="Picture 3" descr="A screenshot of a cell phone&#10;&#10;Description automatically generated">
            <a:extLst>
              <a:ext uri="{FF2B5EF4-FFF2-40B4-BE49-F238E27FC236}">
                <a16:creationId xmlns:a16="http://schemas.microsoft.com/office/drawing/2014/main" id="{0ADA23CE-3E55-6544-AA75-2AA28698C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9975" y="3909049"/>
            <a:ext cx="7312025" cy="2933700"/>
          </a:xfrm>
          <a:prstGeom prst="rect">
            <a:avLst/>
          </a:prstGeom>
        </p:spPr>
      </p:pic>
    </p:spTree>
    <p:extLst>
      <p:ext uri="{BB962C8B-B14F-4D97-AF65-F5344CB8AC3E}">
        <p14:creationId xmlns:p14="http://schemas.microsoft.com/office/powerpoint/2010/main" val="97865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D5A4-05BD-2A44-A2BB-10E89FA55651}"/>
              </a:ext>
            </a:extLst>
          </p:cNvPr>
          <p:cNvSpPr>
            <a:spLocks noGrp="1"/>
          </p:cNvSpPr>
          <p:nvPr>
            <p:ph type="title"/>
          </p:nvPr>
        </p:nvSpPr>
        <p:spPr/>
        <p:txBody>
          <a:bodyPr/>
          <a:lstStyle/>
          <a:p>
            <a:r>
              <a:rPr lang="en-US" dirty="0"/>
              <a:t>Embeddings and bias</a:t>
            </a:r>
          </a:p>
        </p:txBody>
      </p:sp>
      <p:sp>
        <p:nvSpPr>
          <p:cNvPr id="4" name="Text Placeholder 3">
            <a:extLst>
              <a:ext uri="{FF2B5EF4-FFF2-40B4-BE49-F238E27FC236}">
                <a16:creationId xmlns:a16="http://schemas.microsoft.com/office/drawing/2014/main" id="{0F6F6FCA-349F-1E46-A7A4-5656FB8A75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65144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Embeddings</a:t>
            </a:r>
            <a:r>
              <a:rPr lang="en-US" dirty="0"/>
              <a:t> reflect cultural bias</a:t>
            </a:r>
          </a:p>
        </p:txBody>
      </p:sp>
      <p:sp>
        <p:nvSpPr>
          <p:cNvPr id="3" name="Content Placeholder 2"/>
          <p:cNvSpPr>
            <a:spLocks noGrp="1"/>
          </p:cNvSpPr>
          <p:nvPr>
            <p:ph idx="1"/>
          </p:nvPr>
        </p:nvSpPr>
        <p:spPr/>
        <p:txBody>
          <a:bodyPr>
            <a:normAutofit/>
          </a:bodyPr>
          <a:lstStyle/>
          <a:p>
            <a:r>
              <a:rPr lang="en-US" sz="3200" dirty="0"/>
              <a:t>Ask </a:t>
            </a:r>
            <a:r>
              <a:rPr lang="en-US" sz="2800" dirty="0"/>
              <a:t>“Paris : France :: Tokyo : x” </a:t>
            </a:r>
          </a:p>
          <a:p>
            <a:pPr lvl="1"/>
            <a:r>
              <a:rPr lang="en-US" sz="2800" dirty="0"/>
              <a:t>x = Japan</a:t>
            </a:r>
          </a:p>
          <a:p>
            <a:r>
              <a:rPr lang="en-US" sz="3200" dirty="0"/>
              <a:t>Ask </a:t>
            </a:r>
            <a:r>
              <a:rPr lang="en-US" sz="2800"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4198340" y="5153424"/>
            <a:ext cx="7993660" cy="1200329"/>
          </a:xfrm>
          <a:prstGeom prst="rect">
            <a:avLst/>
          </a:prstGeom>
          <a:noFill/>
        </p:spPr>
        <p:txBody>
          <a:bodyPr wrap="square" rtlCol="0">
            <a:spAutoFit/>
          </a:bodyPr>
          <a:lstStyle/>
          <a:p>
            <a:r>
              <a:rPr lang="en-US" dirty="0" err="1"/>
              <a:t>Bolukbasi</a:t>
            </a:r>
            <a:r>
              <a:rPr lang="en-US" dirty="0"/>
              <a:t>, </a:t>
            </a:r>
            <a:r>
              <a:rPr lang="en-US" dirty="0" err="1"/>
              <a:t>Tolga</a:t>
            </a:r>
            <a:r>
              <a:rPr lang="en-US" dirty="0"/>
              <a:t>, Kai-Wei Chang, James Y. Zou, </a:t>
            </a:r>
            <a:r>
              <a:rPr lang="en-US" dirty="0" err="1"/>
              <a:t>Venkatesh</a:t>
            </a:r>
            <a:r>
              <a:rPr lang="en-US" dirty="0"/>
              <a:t> </a:t>
            </a:r>
            <a:r>
              <a:rPr lang="en-US" dirty="0" err="1"/>
              <a:t>Saligrama</a:t>
            </a:r>
            <a:r>
              <a:rPr lang="en-US" dirty="0"/>
              <a:t>, and Adam T. </a:t>
            </a:r>
            <a:r>
              <a:rPr lang="en-US" dirty="0" err="1"/>
              <a:t>Kalai</a:t>
            </a:r>
            <a:r>
              <a:rPr lang="en-US" dirty="0"/>
              <a:t>. "Man is to computer programmer as woman is to homemaker? </a:t>
            </a:r>
            <a:r>
              <a:rPr lang="en-US" dirty="0" err="1"/>
              <a:t>debiasing</a:t>
            </a:r>
            <a:r>
              <a:rPr lang="en-US" dirty="0"/>
              <a:t> word </a:t>
            </a:r>
            <a:r>
              <a:rPr lang="en-US" dirty="0" err="1"/>
              <a:t>embeddings</a:t>
            </a:r>
            <a:r>
              <a:rPr lang="en-US" dirty="0"/>
              <a:t>." In </a:t>
            </a:r>
            <a:r>
              <a:rPr lang="en-US" i="1" dirty="0"/>
              <a:t>Advances in Neural Information Processing Systems</a:t>
            </a:r>
            <a:r>
              <a:rPr lang="en-US" dirty="0"/>
              <a:t>, pp. 4349-4357. 2016.</a:t>
            </a:r>
          </a:p>
        </p:txBody>
      </p:sp>
    </p:spTree>
    <p:extLst>
      <p:ext uri="{BB962C8B-B14F-4D97-AF65-F5344CB8AC3E}">
        <p14:creationId xmlns:p14="http://schemas.microsoft.com/office/powerpoint/2010/main" val="62990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Measuring cultural bias</a:t>
            </a:r>
          </a:p>
        </p:txBody>
      </p:sp>
      <p:sp>
        <p:nvSpPr>
          <p:cNvPr id="3" name="Content Placeholder 2"/>
          <p:cNvSpPr>
            <a:spLocks noGrp="1"/>
          </p:cNvSpPr>
          <p:nvPr>
            <p:ph idx="1"/>
          </p:nvPr>
        </p:nvSpPr>
        <p:spPr/>
        <p:txBody>
          <a:bodyPr>
            <a:normAutofit/>
          </a:bodyPr>
          <a:lstStyle/>
          <a:p>
            <a:r>
              <a:rPr lang="en-US" sz="2200" dirty="0"/>
              <a:t>Implicit Association test (Greenwald et al 1998): How associated are </a:t>
            </a:r>
          </a:p>
          <a:p>
            <a:pPr lvl="1"/>
            <a:r>
              <a:rPr lang="en-US" sz="2200" dirty="0"/>
              <a:t>concepts (</a:t>
            </a:r>
            <a:r>
              <a:rPr lang="en-US" sz="2200" i="1" dirty="0"/>
              <a:t>flowers</a:t>
            </a:r>
            <a:r>
              <a:rPr lang="en-US" sz="2200" dirty="0"/>
              <a:t>, </a:t>
            </a:r>
            <a:r>
              <a:rPr lang="en-US" sz="2200" i="1" dirty="0"/>
              <a:t>insects</a:t>
            </a:r>
            <a:r>
              <a:rPr lang="en-US" sz="2200" dirty="0"/>
              <a:t>) &amp;  attributes (</a:t>
            </a:r>
            <a:r>
              <a:rPr lang="en-US" sz="2200" i="1" dirty="0"/>
              <a:t>pleasantness</a:t>
            </a:r>
            <a:r>
              <a:rPr lang="en-US" sz="2200" dirty="0"/>
              <a:t>, </a:t>
            </a:r>
            <a:r>
              <a:rPr lang="en-US" sz="2200" i="1" dirty="0"/>
              <a:t>unpleasantness</a:t>
            </a:r>
            <a:r>
              <a:rPr lang="en-US" sz="2200" dirty="0"/>
              <a:t>)?</a:t>
            </a:r>
          </a:p>
          <a:p>
            <a:pPr lvl="1"/>
            <a:r>
              <a:rPr lang="en-US" sz="2200" dirty="0"/>
              <a:t>Studied by measuring timing latencies for categorization.</a:t>
            </a:r>
          </a:p>
          <a:p>
            <a:r>
              <a:rPr lang="en-US" sz="2200" dirty="0"/>
              <a:t>Psychological findings on US participants:</a:t>
            </a:r>
          </a:p>
          <a:p>
            <a:pPr lvl="1"/>
            <a:r>
              <a:rPr lang="en-US" sz="2200" dirty="0"/>
              <a:t>African-American names are associated with unpleasant words (more than European-American names)</a:t>
            </a:r>
          </a:p>
          <a:p>
            <a:pPr lvl="1"/>
            <a:r>
              <a:rPr lang="en-US" sz="2200" dirty="0"/>
              <a:t>Male names associated more with math, female names with arts</a:t>
            </a:r>
          </a:p>
          <a:p>
            <a:pPr lvl="1"/>
            <a:r>
              <a:rPr lang="en-US" sz="2200" dirty="0"/>
              <a:t>Old people's names with unpleasant words, young people with pleasant words.</a:t>
            </a:r>
          </a:p>
        </p:txBody>
      </p:sp>
    </p:spTree>
    <p:extLst>
      <p:ext uri="{BB962C8B-B14F-4D97-AF65-F5344CB8AC3E}">
        <p14:creationId xmlns:p14="http://schemas.microsoft.com/office/powerpoint/2010/main" val="12513439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Embeddings</a:t>
            </a:r>
            <a:r>
              <a:rPr lang="en-US" dirty="0"/>
              <a:t> reflect cultural bias</a:t>
            </a:r>
          </a:p>
        </p:txBody>
      </p:sp>
      <p:sp>
        <p:nvSpPr>
          <p:cNvPr id="3" name="Content Placeholder 2"/>
          <p:cNvSpPr>
            <a:spLocks noGrp="1"/>
          </p:cNvSpPr>
          <p:nvPr>
            <p:ph idx="1"/>
          </p:nvPr>
        </p:nvSpPr>
        <p:spPr/>
        <p:txBody>
          <a:bodyPr>
            <a:normAutofit/>
          </a:bodyPr>
          <a:lstStyle/>
          <a:p>
            <a:r>
              <a:rPr lang="en-US" sz="2800" dirty="0" err="1"/>
              <a:t>Caliskan</a:t>
            </a:r>
            <a:r>
              <a:rPr lang="en-US" sz="2800" dirty="0"/>
              <a:t> et al. replication with embeddings:</a:t>
            </a:r>
          </a:p>
          <a:p>
            <a:pPr lvl="1"/>
            <a:r>
              <a:rPr lang="en-US" sz="2400" dirty="0"/>
              <a:t>African-American names (</a:t>
            </a:r>
            <a:r>
              <a:rPr lang="en-US" sz="2400" i="1" dirty="0"/>
              <a:t>Leroy, Shaniqua</a:t>
            </a:r>
            <a:r>
              <a:rPr lang="en-US" sz="2400" dirty="0"/>
              <a:t>) had a higher </a:t>
            </a:r>
            <a:r>
              <a:rPr lang="en-US" sz="2400" dirty="0" err="1"/>
              <a:t>GloVe</a:t>
            </a:r>
            <a:r>
              <a:rPr lang="en-US" sz="2400" dirty="0"/>
              <a:t> cosine with unpleasant words  (</a:t>
            </a:r>
            <a:r>
              <a:rPr lang="en-US" sz="2400" i="1" dirty="0"/>
              <a:t>abuse, stink, ugly</a:t>
            </a:r>
            <a:r>
              <a:rPr lang="en-US" sz="2400" dirty="0"/>
              <a:t>)</a:t>
            </a:r>
          </a:p>
          <a:p>
            <a:pPr lvl="1"/>
            <a:r>
              <a:rPr lang="en-US" sz="2400" dirty="0"/>
              <a:t>European American names (</a:t>
            </a:r>
            <a:r>
              <a:rPr lang="en-US" sz="2400" i="1" dirty="0"/>
              <a:t>Brad, Greg, Courtney</a:t>
            </a:r>
            <a:r>
              <a:rPr lang="en-US" sz="2400" dirty="0"/>
              <a:t>) had a higher cosine with pleasant words (</a:t>
            </a:r>
            <a:r>
              <a:rPr lang="en-US" sz="2400" i="1" dirty="0"/>
              <a:t>love, peace, miracle</a:t>
            </a:r>
            <a:r>
              <a:rPr lang="en-US" sz="2400" dirty="0"/>
              <a:t>)</a:t>
            </a:r>
          </a:p>
          <a:p>
            <a:r>
              <a:rPr lang="en-US" sz="2600" b="1" dirty="0"/>
              <a:t>Embeddings reflect and replicate all sorts of pernicious biases.</a:t>
            </a:r>
          </a:p>
          <a:p>
            <a:endParaRPr lang="en-US" b="1" dirty="0"/>
          </a:p>
          <a:p>
            <a:endParaRPr lang="en-US" b="1" dirty="0"/>
          </a:p>
        </p:txBody>
      </p:sp>
      <p:sp>
        <p:nvSpPr>
          <p:cNvPr id="4" name="TextBox 3"/>
          <p:cNvSpPr txBox="1"/>
          <p:nvPr/>
        </p:nvSpPr>
        <p:spPr>
          <a:xfrm>
            <a:off x="4093029" y="5880773"/>
            <a:ext cx="7941128" cy="523220"/>
          </a:xfrm>
          <a:prstGeom prst="rect">
            <a:avLst/>
          </a:prstGeom>
          <a:noFill/>
        </p:spPr>
        <p:txBody>
          <a:bodyPr wrap="square" rtlCol="0">
            <a:spAutoFit/>
          </a:bodyPr>
          <a:lstStyle/>
          <a:p>
            <a:r>
              <a:rPr lang="en-US" sz="1400" dirty="0"/>
              <a:t>Aylin </a:t>
            </a:r>
            <a:r>
              <a:rPr lang="en-US" sz="1400" dirty="0" err="1"/>
              <a:t>Caliskan</a:t>
            </a:r>
            <a:r>
              <a:rPr lang="en-US" sz="1400" dirty="0"/>
              <a:t>, Joanna J. </a:t>
            </a:r>
            <a:r>
              <a:rPr lang="en-US" sz="1400" dirty="0" err="1"/>
              <a:t>Bruson</a:t>
            </a:r>
            <a:r>
              <a:rPr lang="en-US" sz="1400" dirty="0"/>
              <a:t> and Arvind Narayanan. 2017. Semantics derived automatically from language corpora contain human-like biases. Science 356:6334, 183-186.</a:t>
            </a:r>
          </a:p>
        </p:txBody>
      </p:sp>
    </p:spTree>
    <p:extLst>
      <p:ext uri="{BB962C8B-B14F-4D97-AF65-F5344CB8AC3E}">
        <p14:creationId xmlns:p14="http://schemas.microsoft.com/office/powerpoint/2010/main" val="13901070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F679-433C-9748-85CA-19F6D9F436BC}"/>
              </a:ext>
            </a:extLst>
          </p:cNvPr>
          <p:cNvSpPr>
            <a:spLocks noGrp="1"/>
          </p:cNvSpPr>
          <p:nvPr>
            <p:ph type="title"/>
          </p:nvPr>
        </p:nvSpPr>
        <p:spPr/>
        <p:txBody>
          <a:bodyPr/>
          <a:lstStyle/>
          <a:p>
            <a:r>
              <a:rPr lang="en-US" dirty="0"/>
              <a:t>Directions</a:t>
            </a:r>
          </a:p>
        </p:txBody>
      </p:sp>
      <p:sp>
        <p:nvSpPr>
          <p:cNvPr id="3" name="Content Placeholder 2">
            <a:extLst>
              <a:ext uri="{FF2B5EF4-FFF2-40B4-BE49-F238E27FC236}">
                <a16:creationId xmlns:a16="http://schemas.microsoft.com/office/drawing/2014/main" id="{28B3E126-25B8-C745-AE37-7C30EFF59AA3}"/>
              </a:ext>
            </a:extLst>
          </p:cNvPr>
          <p:cNvSpPr>
            <a:spLocks noGrp="1"/>
          </p:cNvSpPr>
          <p:nvPr>
            <p:ph idx="1"/>
          </p:nvPr>
        </p:nvSpPr>
        <p:spPr/>
        <p:txBody>
          <a:bodyPr>
            <a:normAutofit/>
          </a:bodyPr>
          <a:lstStyle/>
          <a:p>
            <a:r>
              <a:rPr lang="en-US" sz="2800" dirty="0"/>
              <a:t>Debiasing algorithms for embeddings</a:t>
            </a:r>
          </a:p>
          <a:p>
            <a:r>
              <a:rPr lang="en-US" sz="2800" dirty="0"/>
              <a:t>Use embeddings as a tool to study historical bias</a:t>
            </a:r>
          </a:p>
        </p:txBody>
      </p:sp>
    </p:spTree>
    <p:extLst>
      <p:ext uri="{BB962C8B-B14F-4D97-AF65-F5344CB8AC3E}">
        <p14:creationId xmlns:p14="http://schemas.microsoft.com/office/powerpoint/2010/main" val="1571944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Embeddings as a window onto history</a:t>
            </a:r>
          </a:p>
        </p:txBody>
      </p:sp>
      <p:sp>
        <p:nvSpPr>
          <p:cNvPr id="3" name="Content Placeholder 2"/>
          <p:cNvSpPr>
            <a:spLocks noGrp="1"/>
          </p:cNvSpPr>
          <p:nvPr>
            <p:ph idx="1"/>
          </p:nvPr>
        </p:nvSpPr>
        <p:spPr/>
        <p:txBody>
          <a:bodyPr>
            <a:normAutofit/>
          </a:bodyPr>
          <a:lstStyle/>
          <a:p>
            <a:r>
              <a:rPr lang="en-US" sz="3200" dirty="0"/>
              <a:t>Use the Hamilton historical embeddings</a:t>
            </a:r>
          </a:p>
          <a:p>
            <a:r>
              <a:rPr lang="en-US" sz="3200" dirty="0"/>
              <a:t>The cosine similarity of embeddings for decade X for occupations (like teacher) to male vs female names</a:t>
            </a:r>
          </a:p>
          <a:p>
            <a:pPr lvl="1"/>
            <a:r>
              <a:rPr lang="en-US" sz="2800" dirty="0"/>
              <a:t>Is correlated with the actual percentage of women teachers in decade X</a:t>
            </a:r>
          </a:p>
          <a:p>
            <a:endParaRPr lang="en-US" dirty="0"/>
          </a:p>
          <a:p>
            <a:endParaRPr lang="en-US" dirty="0"/>
          </a:p>
          <a:p>
            <a:endParaRPr lang="en-US" dirty="0"/>
          </a:p>
        </p:txBody>
      </p:sp>
      <p:sp>
        <p:nvSpPr>
          <p:cNvPr id="4" name="TextBox 3"/>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85170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b="1" dirty="0"/>
              <a:t>The input </a:t>
            </a:r>
            <a:r>
              <a:rPr lang="en-US" dirty="0"/>
              <a:t>to the neural network is a k-gram of words w</a:t>
            </a:r>
            <a:r>
              <a:rPr lang="en-US" baseline="-25000" dirty="0"/>
              <a:t>1:k</a:t>
            </a:r>
            <a:r>
              <a:rPr lang="en-US" dirty="0"/>
              <a:t>. </a:t>
            </a:r>
          </a:p>
          <a:p>
            <a:r>
              <a:rPr lang="en-US" b="1" dirty="0"/>
              <a:t>The output </a:t>
            </a:r>
            <a:r>
              <a:rPr lang="en-US" dirty="0"/>
              <a:t>is a probability distribution over the next word. </a:t>
            </a:r>
          </a:p>
          <a:p>
            <a:r>
              <a:rPr lang="en-US" dirty="0"/>
              <a:t>The </a:t>
            </a:r>
            <a:r>
              <a:rPr lang="en-US" i="1" dirty="0"/>
              <a:t>k </a:t>
            </a:r>
            <a:r>
              <a:rPr lang="en-US" dirty="0"/>
              <a:t>context words are treated as a word window.  Each word is associated with an </a:t>
            </a:r>
            <a:r>
              <a:rPr lang="en-US" b="1" dirty="0"/>
              <a:t>embedding</a:t>
            </a:r>
            <a:r>
              <a:rPr lang="en-US" dirty="0"/>
              <a:t> vector:</a:t>
            </a:r>
          </a:p>
          <a:p>
            <a:endParaRPr lang="en-US" dirty="0"/>
          </a:p>
          <a:p>
            <a:r>
              <a:rPr lang="en-US" dirty="0"/>
              <a:t>The input vector </a:t>
            </a:r>
            <a:r>
              <a:rPr lang="en-US" b="1" dirty="0"/>
              <a:t>x</a:t>
            </a:r>
            <a:r>
              <a:rPr lang="en-US" dirty="0"/>
              <a:t> just concatenates v(w) for each of the k words: </a:t>
            </a:r>
          </a:p>
          <a:p>
            <a:r>
              <a:rPr lang="en-US" dirty="0"/>
              <a:t> </a:t>
            </a:r>
          </a:p>
        </p:txBody>
      </p:sp>
      <p:pic>
        <p:nvPicPr>
          <p:cNvPr id="7" name="Picture 6"/>
          <p:cNvPicPr>
            <a:picLocks noChangeAspect="1"/>
          </p:cNvPicPr>
          <p:nvPr/>
        </p:nvPicPr>
        <p:blipFill>
          <a:blip r:embed="rId2"/>
          <a:stretch>
            <a:fillRect/>
          </a:stretch>
        </p:blipFill>
        <p:spPr>
          <a:xfrm>
            <a:off x="5404908" y="3913865"/>
            <a:ext cx="1280583" cy="419100"/>
          </a:xfrm>
          <a:prstGeom prst="rect">
            <a:avLst/>
          </a:prstGeom>
        </p:spPr>
      </p:pic>
      <p:pic>
        <p:nvPicPr>
          <p:cNvPr id="8" name="Picture 7"/>
          <p:cNvPicPr>
            <a:picLocks noChangeAspect="1"/>
          </p:cNvPicPr>
          <p:nvPr/>
        </p:nvPicPr>
        <p:blipFill>
          <a:blip r:embed="rId3"/>
          <a:stretch>
            <a:fillRect/>
          </a:stretch>
        </p:blipFill>
        <p:spPr>
          <a:xfrm>
            <a:off x="4267200" y="4648200"/>
            <a:ext cx="3556000" cy="406400"/>
          </a:xfrm>
          <a:prstGeom prst="rect">
            <a:avLst/>
          </a:prstGeom>
        </p:spPr>
      </p:pic>
    </p:spTree>
    <p:extLst>
      <p:ext uri="{BB962C8B-B14F-4D97-AF65-F5344CB8AC3E}">
        <p14:creationId xmlns:p14="http://schemas.microsoft.com/office/powerpoint/2010/main" val="21276699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History of biased framings of women</a:t>
            </a:r>
          </a:p>
        </p:txBody>
      </p:sp>
      <p:sp>
        <p:nvSpPr>
          <p:cNvPr id="3" name="Content Placeholder 2"/>
          <p:cNvSpPr>
            <a:spLocks noGrp="1"/>
          </p:cNvSpPr>
          <p:nvPr>
            <p:ph idx="1"/>
          </p:nvPr>
        </p:nvSpPr>
        <p:spPr/>
        <p:txBody>
          <a:bodyPr/>
          <a:lstStyle/>
          <a:p>
            <a:r>
              <a:rPr lang="en-US" sz="3200" dirty="0" err="1"/>
              <a:t>Embeddings</a:t>
            </a:r>
            <a:r>
              <a:rPr lang="en-US" sz="3200" dirty="0"/>
              <a:t> for competence adjectives are biased toward men</a:t>
            </a:r>
          </a:p>
          <a:p>
            <a:pPr lvl="1"/>
            <a:r>
              <a:rPr lang="en-US" sz="3000" i="1" dirty="0"/>
              <a:t>Smart, wise, brilliant, intelligent, resourceful, thoughtful, logical, etc.</a:t>
            </a:r>
          </a:p>
          <a:p>
            <a:r>
              <a:rPr lang="en-US" sz="3200" dirty="0"/>
              <a:t>This bias is slowly decreasing </a:t>
            </a:r>
          </a:p>
          <a:p>
            <a:endParaRPr lang="en-US" dirty="0"/>
          </a:p>
        </p:txBody>
      </p:sp>
      <p:sp>
        <p:nvSpPr>
          <p:cNvPr id="5" name="TextBox 4">
            <a:extLst>
              <a:ext uri="{FF2B5EF4-FFF2-40B4-BE49-F238E27FC236}">
                <a16:creationId xmlns:a16="http://schemas.microsoft.com/office/drawing/2014/main" id="{8640B00C-0DB9-2C43-850F-28AE3BDF0019}"/>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089806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Princeton Trilogy experiments</a:t>
            </a:r>
          </a:p>
        </p:txBody>
      </p:sp>
      <p:sp>
        <p:nvSpPr>
          <p:cNvPr id="3" name="Content Placeholder 2"/>
          <p:cNvSpPr>
            <a:spLocks noGrp="1"/>
          </p:cNvSpPr>
          <p:nvPr>
            <p:ph idx="1"/>
          </p:nvPr>
        </p:nvSpPr>
        <p:spPr/>
        <p:txBody>
          <a:bodyPr>
            <a:normAutofit lnSpcReduction="10000"/>
          </a:bodyPr>
          <a:lstStyle/>
          <a:p>
            <a:r>
              <a:rPr lang="en-US" b="1" dirty="0"/>
              <a:t>Study 1: Katz and </a:t>
            </a:r>
            <a:r>
              <a:rPr lang="en-US" b="1" dirty="0" err="1"/>
              <a:t>Braley</a:t>
            </a:r>
            <a:r>
              <a:rPr lang="en-US" b="1" dirty="0"/>
              <a:t> (1933)</a:t>
            </a:r>
          </a:p>
          <a:p>
            <a:r>
              <a:rPr lang="en-US" dirty="0"/>
              <a:t>Investigated whether traditional social stereotypes had a cultural basis</a:t>
            </a:r>
          </a:p>
          <a:p>
            <a:r>
              <a:rPr lang="en-US" dirty="0"/>
              <a:t>Ask 100 male students from Princeton University to choose five traits that characterized different ethnic groups (for example Americans, Jews, Japanese, Negroes) from a list of 84 word</a:t>
            </a:r>
          </a:p>
          <a:p>
            <a:r>
              <a:rPr lang="en-US" dirty="0"/>
              <a:t>84% of the students said that Negroes were superstitious and 79% said that Jews were shrewd. They were positive towards their own group.</a:t>
            </a:r>
          </a:p>
          <a:p>
            <a:r>
              <a:rPr lang="cs-CZ" b="1" dirty="0"/>
              <a:t>Study 2: Gilbert (1951)</a:t>
            </a:r>
            <a:br>
              <a:rPr lang="cs-CZ" dirty="0"/>
            </a:br>
            <a:r>
              <a:rPr lang="cs-CZ" dirty="0" err="1"/>
              <a:t>Less</a:t>
            </a:r>
            <a:r>
              <a:rPr lang="cs-CZ" dirty="0"/>
              <a:t> uniformity </a:t>
            </a:r>
            <a:r>
              <a:rPr lang="cs-CZ" dirty="0" err="1"/>
              <a:t>of</a:t>
            </a:r>
            <a:r>
              <a:rPr lang="cs-CZ" dirty="0"/>
              <a:t> </a:t>
            </a:r>
            <a:r>
              <a:rPr lang="cs-CZ" dirty="0" err="1"/>
              <a:t>agreement</a:t>
            </a:r>
            <a:r>
              <a:rPr lang="cs-CZ" dirty="0"/>
              <a:t> </a:t>
            </a:r>
            <a:r>
              <a:rPr lang="cs-CZ" dirty="0" err="1"/>
              <a:t>about</a:t>
            </a:r>
            <a:r>
              <a:rPr lang="cs-CZ" dirty="0"/>
              <a:t> </a:t>
            </a:r>
            <a:r>
              <a:rPr lang="cs-CZ" dirty="0" err="1"/>
              <a:t>unfavorable</a:t>
            </a:r>
            <a:r>
              <a:rPr lang="cs-CZ" dirty="0"/>
              <a:t> </a:t>
            </a:r>
            <a:r>
              <a:rPr lang="cs-CZ" dirty="0" err="1"/>
              <a:t>traits</a:t>
            </a:r>
            <a:r>
              <a:rPr lang="cs-CZ" dirty="0"/>
              <a:t> </a:t>
            </a:r>
            <a:r>
              <a:rPr lang="cs-CZ" dirty="0" err="1"/>
              <a:t>than</a:t>
            </a:r>
            <a:r>
              <a:rPr lang="cs-CZ" dirty="0"/>
              <a:t> in 1933.</a:t>
            </a:r>
          </a:p>
          <a:p>
            <a:br>
              <a:rPr lang="cs-CZ" dirty="0"/>
            </a:br>
            <a:r>
              <a:rPr lang="cs-CZ" b="1" dirty="0"/>
              <a:t>Study 3: </a:t>
            </a:r>
            <a:r>
              <a:rPr lang="cs-CZ" b="1" dirty="0" err="1"/>
              <a:t>Karlins</a:t>
            </a:r>
            <a:r>
              <a:rPr lang="cs-CZ" b="1" dirty="0"/>
              <a:t> et al. (1969)</a:t>
            </a:r>
            <a:r>
              <a:rPr lang="cs-CZ" dirty="0"/>
              <a:t> </a:t>
            </a:r>
          </a:p>
          <a:p>
            <a:r>
              <a:rPr lang="cs-CZ" dirty="0"/>
              <a:t>Many </a:t>
            </a:r>
            <a:r>
              <a:rPr lang="cs-CZ" dirty="0" err="1"/>
              <a:t>students</a:t>
            </a:r>
            <a:r>
              <a:rPr lang="cs-CZ" dirty="0"/>
              <a:t> </a:t>
            </a:r>
            <a:r>
              <a:rPr lang="cs-CZ" dirty="0" err="1"/>
              <a:t>objected</a:t>
            </a:r>
            <a:r>
              <a:rPr lang="cs-CZ" dirty="0"/>
              <a:t> to </a:t>
            </a:r>
            <a:r>
              <a:rPr lang="cs-CZ" dirty="0" err="1"/>
              <a:t>the</a:t>
            </a:r>
            <a:r>
              <a:rPr lang="cs-CZ" dirty="0"/>
              <a:t> </a:t>
            </a:r>
            <a:r>
              <a:rPr lang="cs-CZ" dirty="0" err="1"/>
              <a:t>task</a:t>
            </a:r>
            <a:r>
              <a:rPr lang="cs-CZ" dirty="0"/>
              <a:t> but </a:t>
            </a:r>
            <a:r>
              <a:rPr lang="cs-CZ" dirty="0" err="1"/>
              <a:t>this</a:t>
            </a:r>
            <a:r>
              <a:rPr lang="cs-CZ" dirty="0"/>
              <a:t> </a:t>
            </a:r>
            <a:r>
              <a:rPr lang="cs-CZ" dirty="0" err="1"/>
              <a:t>time</a:t>
            </a:r>
            <a:r>
              <a:rPr lang="cs-CZ" dirty="0"/>
              <a:t> </a:t>
            </a:r>
            <a:r>
              <a:rPr lang="cs-CZ" dirty="0" err="1"/>
              <a:t>there</a:t>
            </a:r>
            <a:r>
              <a:rPr lang="cs-CZ" dirty="0"/>
              <a:t> </a:t>
            </a:r>
            <a:r>
              <a:rPr lang="cs-CZ" dirty="0" err="1"/>
              <a:t>was</a:t>
            </a:r>
            <a:r>
              <a:rPr lang="cs-CZ" dirty="0"/>
              <a:t> </a:t>
            </a:r>
            <a:r>
              <a:rPr lang="cs-CZ" dirty="0" err="1"/>
              <a:t>greater</a:t>
            </a:r>
            <a:r>
              <a:rPr lang="cs-CZ" dirty="0"/>
              <a:t> </a:t>
            </a:r>
            <a:r>
              <a:rPr lang="cs-CZ" dirty="0" err="1"/>
              <a:t>agreement</a:t>
            </a:r>
            <a:r>
              <a:rPr lang="cs-CZ" dirty="0"/>
              <a:t> on </a:t>
            </a:r>
            <a:r>
              <a:rPr lang="cs-CZ" dirty="0" err="1"/>
              <a:t>the</a:t>
            </a:r>
            <a:r>
              <a:rPr lang="cs-CZ" dirty="0"/>
              <a:t> </a:t>
            </a:r>
            <a:r>
              <a:rPr lang="cs-CZ" dirty="0" err="1"/>
              <a:t>stereotypes</a:t>
            </a:r>
            <a:r>
              <a:rPr lang="cs-CZ" dirty="0"/>
              <a:t> </a:t>
            </a:r>
            <a:r>
              <a:rPr lang="cs-CZ" dirty="0" err="1"/>
              <a:t>assigned</a:t>
            </a:r>
            <a:r>
              <a:rPr lang="cs-CZ" dirty="0"/>
              <a:t> to </a:t>
            </a:r>
            <a:r>
              <a:rPr lang="cs-CZ" dirty="0" err="1"/>
              <a:t>the</a:t>
            </a:r>
            <a:r>
              <a:rPr lang="cs-CZ" dirty="0"/>
              <a:t> </a:t>
            </a:r>
            <a:r>
              <a:rPr lang="cs-CZ" dirty="0" err="1"/>
              <a:t>different</a:t>
            </a:r>
            <a:r>
              <a:rPr lang="cs-CZ" dirty="0"/>
              <a:t> </a:t>
            </a:r>
            <a:r>
              <a:rPr lang="cs-CZ" dirty="0" err="1"/>
              <a:t>groups</a:t>
            </a:r>
            <a:r>
              <a:rPr lang="cs-CZ" dirty="0"/>
              <a:t> </a:t>
            </a:r>
            <a:r>
              <a:rPr lang="cs-CZ" dirty="0" err="1"/>
              <a:t>compared</a:t>
            </a:r>
            <a:r>
              <a:rPr lang="cs-CZ" dirty="0"/>
              <a:t> </a:t>
            </a:r>
            <a:r>
              <a:rPr lang="cs-CZ" dirty="0" err="1"/>
              <a:t>with</a:t>
            </a:r>
            <a:r>
              <a:rPr lang="cs-CZ" dirty="0"/>
              <a:t> </a:t>
            </a:r>
            <a:r>
              <a:rPr lang="cs-CZ" dirty="0" err="1"/>
              <a:t>the</a:t>
            </a:r>
            <a:r>
              <a:rPr lang="cs-CZ" dirty="0"/>
              <a:t> 1951 study. </a:t>
            </a:r>
            <a:r>
              <a:rPr lang="cs-CZ" dirty="0" err="1"/>
              <a:t>Interpreted</a:t>
            </a:r>
            <a:r>
              <a:rPr lang="cs-CZ" dirty="0"/>
              <a:t> as a re-emergence </a:t>
            </a:r>
            <a:r>
              <a:rPr lang="cs-CZ" dirty="0" err="1"/>
              <a:t>of</a:t>
            </a:r>
            <a:r>
              <a:rPr lang="cs-CZ" dirty="0"/>
              <a:t> </a:t>
            </a:r>
            <a:r>
              <a:rPr lang="cs-CZ" dirty="0" err="1"/>
              <a:t>social</a:t>
            </a:r>
            <a:r>
              <a:rPr lang="cs-CZ" dirty="0"/>
              <a:t> </a:t>
            </a:r>
            <a:r>
              <a:rPr lang="cs-CZ" dirty="0" err="1"/>
              <a:t>stereotyping</a:t>
            </a:r>
            <a:r>
              <a:rPr lang="cs-CZ" dirty="0"/>
              <a:t> but in </a:t>
            </a:r>
            <a:r>
              <a:rPr lang="cs-CZ" dirty="0" err="1"/>
              <a:t>the</a:t>
            </a:r>
            <a:r>
              <a:rPr lang="cs-CZ" dirty="0"/>
              <a:t> </a:t>
            </a:r>
            <a:r>
              <a:rPr lang="cs-CZ" dirty="0" err="1"/>
              <a:t>direction</a:t>
            </a:r>
            <a:r>
              <a:rPr lang="cs-CZ" dirty="0"/>
              <a:t> more </a:t>
            </a:r>
            <a:r>
              <a:rPr lang="cs-CZ" dirty="0" err="1"/>
              <a:t>favorable</a:t>
            </a:r>
            <a:r>
              <a:rPr lang="cs-CZ" dirty="0"/>
              <a:t> </a:t>
            </a:r>
            <a:r>
              <a:rPr lang="cs-CZ" dirty="0" err="1"/>
              <a:t>stereotypical</a:t>
            </a:r>
            <a:r>
              <a:rPr lang="cs-CZ" dirty="0"/>
              <a:t> </a:t>
            </a:r>
            <a:r>
              <a:rPr lang="cs-CZ" dirty="0" err="1"/>
              <a:t>images</a:t>
            </a:r>
            <a:r>
              <a:rPr lang="cs-CZ" dirty="0"/>
              <a:t>.</a:t>
            </a:r>
            <a:endParaRPr lang="en-US" dirty="0"/>
          </a:p>
        </p:txBody>
      </p:sp>
      <p:sp>
        <p:nvSpPr>
          <p:cNvPr id="7" name="Content Placeholder 2"/>
          <p:cNvSpPr txBox="1">
            <a:spLocks/>
          </p:cNvSpPr>
          <p:nvPr/>
        </p:nvSpPr>
        <p:spPr>
          <a:xfrm>
            <a:off x="2346961" y="2514601"/>
            <a:ext cx="7543801" cy="469794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7327334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Embeddings</a:t>
            </a:r>
            <a:r>
              <a:rPr lang="en-US" dirty="0"/>
              <a:t> reflect ethnic stereotypes over time</a:t>
            </a:r>
          </a:p>
        </p:txBody>
      </p:sp>
      <p:sp>
        <p:nvSpPr>
          <p:cNvPr id="3" name="Content Placeholder 2"/>
          <p:cNvSpPr>
            <a:spLocks noGrp="1"/>
          </p:cNvSpPr>
          <p:nvPr>
            <p:ph idx="1"/>
          </p:nvPr>
        </p:nvSpPr>
        <p:spPr/>
        <p:txBody>
          <a:bodyPr>
            <a:normAutofit/>
          </a:bodyPr>
          <a:lstStyle/>
          <a:p>
            <a:pPr marL="298450" indent="-228600">
              <a:buFont typeface="Arial" charset="0"/>
              <a:buChar char="•"/>
            </a:pPr>
            <a:r>
              <a:rPr lang="en-US" sz="3200" dirty="0"/>
              <a:t>Princeton trilogy experiments</a:t>
            </a:r>
          </a:p>
          <a:p>
            <a:pPr marL="298450" indent="-228600">
              <a:buFont typeface="Arial" charset="0"/>
              <a:buChar char="•"/>
            </a:pPr>
            <a:r>
              <a:rPr lang="en-US" sz="3200" dirty="0"/>
              <a:t>Attitudes toward ethnic groups (1933, 1951, 1969) scores for adjectives</a:t>
            </a:r>
          </a:p>
          <a:p>
            <a:pPr marL="481330" lvl="2">
              <a:buFont typeface="Arial" charset="0"/>
              <a:buChar char="•"/>
            </a:pPr>
            <a:r>
              <a:rPr lang="en-US" sz="3000" i="1" dirty="0"/>
              <a:t>industrious, superstitious, nationalistic</a:t>
            </a:r>
            <a:r>
              <a:rPr lang="en-US" sz="3000" dirty="0"/>
              <a:t>, </a:t>
            </a:r>
            <a:r>
              <a:rPr lang="en-US" sz="3000" dirty="0" err="1"/>
              <a:t>etc</a:t>
            </a:r>
            <a:endParaRPr lang="en-US" sz="3000" dirty="0"/>
          </a:p>
          <a:p>
            <a:pPr marL="298450" indent="-228600">
              <a:buFont typeface="Arial" charset="0"/>
              <a:buChar char="•"/>
            </a:pPr>
            <a:r>
              <a:rPr lang="en-US" sz="3200" dirty="0"/>
              <a:t>Cosine of Chinese name embeddings with those adjective embeddings correlates with human ratings.</a:t>
            </a:r>
          </a:p>
          <a:p>
            <a:endParaRPr lang="is-IS" dirty="0"/>
          </a:p>
          <a:p>
            <a:endParaRPr lang="en-US" dirty="0"/>
          </a:p>
          <a:p>
            <a:endParaRPr lang="en-US" dirty="0"/>
          </a:p>
        </p:txBody>
      </p:sp>
      <p:sp>
        <p:nvSpPr>
          <p:cNvPr id="5" name="TextBox 4">
            <a:extLst>
              <a:ext uri="{FF2B5EF4-FFF2-40B4-BE49-F238E27FC236}">
                <a16:creationId xmlns:a16="http://schemas.microsoft.com/office/drawing/2014/main" id="{A4711E4F-6286-764C-A107-A829CF7A1BB7}"/>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4697024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Change in linguistic framing 1910-1990</a:t>
            </a:r>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057136" y="2091284"/>
            <a:ext cx="8140907" cy="4897345"/>
          </a:xfrm>
        </p:spPr>
      </p:pic>
      <p:sp>
        <p:nvSpPr>
          <p:cNvPr id="3" name="TextBox 2"/>
          <p:cNvSpPr txBox="1"/>
          <p:nvPr/>
        </p:nvSpPr>
        <p:spPr>
          <a:xfrm>
            <a:off x="1078848" y="1137177"/>
            <a:ext cx="9600038" cy="954107"/>
          </a:xfrm>
          <a:prstGeom prst="rect">
            <a:avLst/>
          </a:prstGeom>
          <a:noFill/>
        </p:spPr>
        <p:txBody>
          <a:bodyPr wrap="square" rtlCol="0">
            <a:spAutoFit/>
          </a:bodyPr>
          <a:lstStyle/>
          <a:p>
            <a:r>
              <a:rPr lang="en-US" sz="2800" dirty="0"/>
              <a:t>Change in association of Chinese names with adjectives framed as "othering" (</a:t>
            </a:r>
            <a:r>
              <a:rPr lang="en-US" sz="2800" i="1" dirty="0"/>
              <a:t>barbaric</a:t>
            </a:r>
            <a:r>
              <a:rPr lang="en-US" sz="2800" dirty="0"/>
              <a:t>, </a:t>
            </a:r>
            <a:r>
              <a:rPr lang="en-US" sz="2800" i="1" dirty="0"/>
              <a:t>monstrous</a:t>
            </a:r>
            <a:r>
              <a:rPr lang="en-US" sz="2800" dirty="0"/>
              <a:t>, </a:t>
            </a:r>
            <a:r>
              <a:rPr lang="en-US" sz="2800" i="1" dirty="0"/>
              <a:t>bizarre</a:t>
            </a:r>
            <a:r>
              <a:rPr lang="en-US" sz="2800" dirty="0"/>
              <a:t>)</a:t>
            </a:r>
          </a:p>
        </p:txBody>
      </p:sp>
    </p:spTree>
    <p:extLst>
      <p:ext uri="{BB962C8B-B14F-4D97-AF65-F5344CB8AC3E}">
        <p14:creationId xmlns:p14="http://schemas.microsoft.com/office/powerpoint/2010/main" val="1753619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Changes in framing:</a:t>
            </a:r>
            <a:br>
              <a:rPr lang="en-US" dirty="0"/>
            </a:br>
            <a:r>
              <a:rPr lang="en-US" dirty="0"/>
              <a:t>adjectives associated with Chinese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6550" y="1256333"/>
            <a:ext cx="9478899" cy="4682802"/>
          </a:xfrm>
        </p:spPr>
      </p:pic>
      <p:sp>
        <p:nvSpPr>
          <p:cNvPr id="6" name="TextBox 5">
            <a:extLst>
              <a:ext uri="{FF2B5EF4-FFF2-40B4-BE49-F238E27FC236}">
                <a16:creationId xmlns:a16="http://schemas.microsoft.com/office/drawing/2014/main" id="{AC2B1509-FA71-F74F-804F-B9C23C4798B2}"/>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13865601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sz="2600" b="1" dirty="0" err="1"/>
              <a:t>Embeddings</a:t>
            </a:r>
            <a:r>
              <a:rPr lang="en-US" sz="2600" dirty="0"/>
              <a:t> = vector models of meaning</a:t>
            </a:r>
          </a:p>
          <a:p>
            <a:pPr lvl="1"/>
            <a:r>
              <a:rPr lang="en-US" sz="2400" dirty="0"/>
              <a:t>More fine-grained than just a string or index</a:t>
            </a:r>
          </a:p>
          <a:p>
            <a:pPr lvl="1"/>
            <a:r>
              <a:rPr lang="en-US" sz="2400" dirty="0"/>
              <a:t>Especially good at modeling similarity/analogy</a:t>
            </a:r>
          </a:p>
          <a:p>
            <a:pPr lvl="2"/>
            <a:r>
              <a:rPr lang="en-US" dirty="0"/>
              <a:t>Just download them and use cosines!!</a:t>
            </a:r>
          </a:p>
          <a:p>
            <a:pPr lvl="1"/>
            <a:r>
              <a:rPr lang="en-US" sz="2400" dirty="0"/>
              <a:t>Can use sparse models (</a:t>
            </a:r>
            <a:r>
              <a:rPr lang="en-US" sz="2400" dirty="0" err="1"/>
              <a:t>tf-idf</a:t>
            </a:r>
            <a:r>
              <a:rPr lang="en-US" sz="2400" dirty="0"/>
              <a:t>) or dense models (word2vec, </a:t>
            </a:r>
            <a:r>
              <a:rPr lang="en-US" sz="2400" dirty="0" err="1"/>
              <a:t>GLoVE</a:t>
            </a:r>
            <a:r>
              <a:rPr lang="en-US" sz="2400" dirty="0"/>
              <a:t>)</a:t>
            </a:r>
          </a:p>
          <a:p>
            <a:pPr lvl="1"/>
            <a:endParaRPr lang="en-US" sz="2400" dirty="0"/>
          </a:p>
          <a:p>
            <a:pPr lvl="1"/>
            <a:r>
              <a:rPr lang="en-US" sz="2400" b="1" dirty="0"/>
              <a:t>Useful in practice but know they encode cultural stereotypes</a:t>
            </a:r>
          </a:p>
        </p:txBody>
      </p:sp>
    </p:spTree>
    <p:extLst>
      <p:ext uri="{BB962C8B-B14F-4D97-AF65-F5344CB8AC3E}">
        <p14:creationId xmlns:p14="http://schemas.microsoft.com/office/powerpoint/2010/main" val="309384723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Potential for Harm</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980100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A072F28-A362-8542-6074-4292BE332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96186"/>
            <a:ext cx="6926580" cy="46177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witter taught Microsoft’s AI chatbot to be a racist asshole in less than a day&#10;&#10;">
            <a:extLst>
              <a:ext uri="{FF2B5EF4-FFF2-40B4-BE49-F238E27FC236}">
                <a16:creationId xmlns:a16="http://schemas.microsoft.com/office/drawing/2014/main" id="{2E1AF144-288A-2164-5BDE-503F57D3F77F}"/>
              </a:ext>
            </a:extLst>
          </p:cNvPr>
          <p:cNvPicPr>
            <a:picLocks noChangeAspect="1"/>
          </p:cNvPicPr>
          <p:nvPr/>
        </p:nvPicPr>
        <p:blipFill>
          <a:blip r:embed="rId4"/>
          <a:stretch>
            <a:fillRect/>
          </a:stretch>
        </p:blipFill>
        <p:spPr>
          <a:xfrm>
            <a:off x="0" y="0"/>
            <a:ext cx="12172943" cy="1957732"/>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6118EAE7-B895-6404-ADA8-EF0DDBFCA4FD}"/>
              </a:ext>
            </a:extLst>
          </p:cNvPr>
          <p:cNvPicPr>
            <a:picLocks noChangeAspect="1"/>
          </p:cNvPicPr>
          <p:nvPr/>
        </p:nvPicPr>
        <p:blipFill>
          <a:blip r:embed="rId5"/>
          <a:stretch>
            <a:fillRect/>
          </a:stretch>
        </p:blipFill>
        <p:spPr>
          <a:xfrm>
            <a:off x="19057" y="1710386"/>
            <a:ext cx="2832100" cy="685800"/>
          </a:xfrm>
          <a:prstGeom prst="rect">
            <a:avLst/>
          </a:prstGeom>
        </p:spPr>
      </p:pic>
      <p:sp>
        <p:nvSpPr>
          <p:cNvPr id="11" name="TextBox 10">
            <a:extLst>
              <a:ext uri="{FF2B5EF4-FFF2-40B4-BE49-F238E27FC236}">
                <a16:creationId xmlns:a16="http://schemas.microsoft.com/office/drawing/2014/main" id="{370DF55F-8C0D-6513-7BFC-A65201B95E9C}"/>
              </a:ext>
            </a:extLst>
          </p:cNvPr>
          <p:cNvSpPr txBox="1"/>
          <p:nvPr/>
        </p:nvSpPr>
        <p:spPr>
          <a:xfrm>
            <a:off x="7106913" y="2056686"/>
            <a:ext cx="5066030" cy="4801314"/>
          </a:xfrm>
          <a:prstGeom prst="rect">
            <a:avLst/>
          </a:prstGeom>
          <a:noFill/>
        </p:spPr>
        <p:txBody>
          <a:bodyPr wrap="square" rtlCol="0">
            <a:spAutoFit/>
          </a:bodyPr>
          <a:lstStyle/>
          <a:p>
            <a:pPr algn="l"/>
            <a:r>
              <a:rPr lang="en-US" b="0" i="0" u="none" strike="noStrike" dirty="0">
                <a:solidFill>
                  <a:srgbClr val="000000"/>
                </a:solidFill>
                <a:effectLst/>
                <a:latin typeface="FK Roman Standard"/>
              </a:rPr>
              <a:t>It took less than 24 hours for Twitter to corrupt an innocent AI chatbot. Yesterday, Microsoft </a:t>
            </a:r>
            <a:r>
              <a:rPr lang="en-US" b="0" i="0" u="none" strike="noStrike" dirty="0">
                <a:solidFill>
                  <a:srgbClr val="000000"/>
                </a:solidFill>
                <a:effectLst/>
                <a:latin typeface="FK Roman Standard"/>
                <a:hlinkClick r:id="rId6"/>
              </a:rPr>
              <a:t>unveiled Tay</a:t>
            </a:r>
            <a:r>
              <a:rPr lang="en-US" b="0" i="0" u="none" strike="noStrike" dirty="0">
                <a:solidFill>
                  <a:srgbClr val="000000"/>
                </a:solidFill>
                <a:effectLst/>
                <a:latin typeface="FK Roman Standard"/>
              </a:rPr>
              <a:t> — a Twitter bot that the company described as an experiment in "conversational understanding." The more you chat with Tay, said Microsoft, the smarter it gets, learning to engage people through "casual and playful conversation.”</a:t>
            </a:r>
            <a:br>
              <a:rPr lang="en-US" b="0" i="0" u="none" strike="noStrike" dirty="0">
                <a:solidFill>
                  <a:srgbClr val="000000"/>
                </a:solidFill>
                <a:effectLst/>
                <a:latin typeface="FK Roman Standard"/>
              </a:rPr>
            </a:br>
            <a:endParaRPr lang="en-US" b="0" i="0" u="none" strike="noStrike" dirty="0">
              <a:solidFill>
                <a:srgbClr val="000000"/>
              </a:solidFill>
              <a:effectLst/>
              <a:latin typeface="FK Roman Standard"/>
            </a:endParaRPr>
          </a:p>
          <a:p>
            <a:pPr algn="l"/>
            <a:r>
              <a:rPr lang="en-US" b="0" i="0" u="none" strike="noStrike" dirty="0">
                <a:solidFill>
                  <a:srgbClr val="000000"/>
                </a:solidFill>
                <a:effectLst/>
                <a:latin typeface="FK Roman Standard"/>
              </a:rPr>
              <a:t>Unfortunately, the conversations didn't stay playful for long. Pretty soon after Tay launched, people starting tweeting the bot with all sorts of misogynistic, racist, and Donald </a:t>
            </a:r>
            <a:r>
              <a:rPr lang="en-US" b="0" i="0" u="none" strike="noStrike" dirty="0" err="1">
                <a:solidFill>
                  <a:srgbClr val="000000"/>
                </a:solidFill>
                <a:effectLst/>
                <a:latin typeface="FK Roman Standard"/>
              </a:rPr>
              <a:t>Trumpist</a:t>
            </a:r>
            <a:r>
              <a:rPr lang="en-US" b="0" i="0" u="none" strike="noStrike" dirty="0">
                <a:solidFill>
                  <a:srgbClr val="000000"/>
                </a:solidFill>
                <a:effectLst/>
                <a:latin typeface="FK Roman Standard"/>
              </a:rPr>
              <a:t> remarks. And Tay — being essentially a robot parrot with an internet connection — started repeating these sentiments back to users, proving correct that old programming adage: flaming garbage pile in, flaming garbage pile out.</a:t>
            </a:r>
          </a:p>
        </p:txBody>
      </p:sp>
    </p:spTree>
    <p:extLst>
      <p:ext uri="{BB962C8B-B14F-4D97-AF65-F5344CB8AC3E}">
        <p14:creationId xmlns:p14="http://schemas.microsoft.com/office/powerpoint/2010/main" val="13522914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weet from @geraldmellor&#10;&quot;Tay&quot; went from &quot;humans are super cool&quot; to full nazi in &lt;24 hrs and I'm not at all concerned about the future of AI">
            <a:extLst>
              <a:ext uri="{FF2B5EF4-FFF2-40B4-BE49-F238E27FC236}">
                <a16:creationId xmlns:a16="http://schemas.microsoft.com/office/drawing/2014/main" id="{44919866-C007-0F9A-6549-8CEC30A7062F}"/>
              </a:ext>
            </a:extLst>
          </p:cNvPr>
          <p:cNvPicPr>
            <a:picLocks noChangeAspect="1"/>
          </p:cNvPicPr>
          <p:nvPr/>
        </p:nvPicPr>
        <p:blipFill>
          <a:blip r:embed="rId3"/>
          <a:stretch>
            <a:fillRect/>
          </a:stretch>
        </p:blipFill>
        <p:spPr>
          <a:xfrm>
            <a:off x="2672812" y="0"/>
            <a:ext cx="6846376" cy="6858000"/>
          </a:xfrm>
          <a:prstGeom prst="rect">
            <a:avLst/>
          </a:prstGeom>
        </p:spPr>
      </p:pic>
    </p:spTree>
    <p:extLst>
      <p:ext uri="{BB962C8B-B14F-4D97-AF65-F5344CB8AC3E}">
        <p14:creationId xmlns:p14="http://schemas.microsoft.com/office/powerpoint/2010/main" val="30838341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52C9C96A-E72C-B14E-D4EF-AA5EC120B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755650"/>
            <a:ext cx="9525000" cy="534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104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dirty="0"/>
              <a:t>The input </a:t>
            </a:r>
            <a:r>
              <a:rPr lang="en-US" b="1" dirty="0"/>
              <a:t>x </a:t>
            </a:r>
            <a:r>
              <a:rPr lang="en-US" dirty="0"/>
              <a:t>is fed into a neural network with 1 or more hidden layers: </a:t>
            </a:r>
          </a:p>
          <a:p>
            <a:r>
              <a:rPr lang="en-US" dirty="0"/>
              <a:t> </a:t>
            </a:r>
          </a:p>
        </p:txBody>
      </p:sp>
      <p:pic>
        <p:nvPicPr>
          <p:cNvPr id="4" name="Picture 3"/>
          <p:cNvPicPr>
            <a:picLocks noChangeAspect="1"/>
          </p:cNvPicPr>
          <p:nvPr/>
        </p:nvPicPr>
        <p:blipFill>
          <a:blip r:embed="rId3"/>
          <a:stretch>
            <a:fillRect/>
          </a:stretch>
        </p:blipFill>
        <p:spPr>
          <a:xfrm>
            <a:off x="2090843" y="2438400"/>
            <a:ext cx="8195734" cy="2438400"/>
          </a:xfrm>
          <a:prstGeom prst="rect">
            <a:avLst/>
          </a:prstGeom>
        </p:spPr>
      </p:pic>
    </p:spTree>
    <p:extLst>
      <p:ext uri="{BB962C8B-B14F-4D97-AF65-F5344CB8AC3E}">
        <p14:creationId xmlns:p14="http://schemas.microsoft.com/office/powerpoint/2010/main" val="25477574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3DA9D093-DEDE-2F8F-1C7C-11220201A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187450"/>
            <a:ext cx="9525000" cy="448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692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a:extLst>
              <a:ext uri="{FF2B5EF4-FFF2-40B4-BE49-F238E27FC236}">
                <a16:creationId xmlns:a16="http://schemas.microsoft.com/office/drawing/2014/main" id="{68C80FC5-A576-0545-1422-6A8CD0847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206500"/>
            <a:ext cx="9525000"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909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a:extLst>
              <a:ext uri="{FF2B5EF4-FFF2-40B4-BE49-F238E27FC236}">
                <a16:creationId xmlns:a16="http://schemas.microsoft.com/office/drawing/2014/main" id="{53492C9E-4DCD-DF0D-50A3-F2B4E919D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200" y="1193800"/>
            <a:ext cx="9499600" cy="447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2684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B15236E2-204B-1346-400B-2529A0A04973}"/>
              </a:ext>
            </a:extLst>
          </p:cNvPr>
          <p:cNvPicPr>
            <a:picLocks noChangeAspect="1"/>
          </p:cNvPicPr>
          <p:nvPr/>
        </p:nvPicPr>
        <p:blipFill>
          <a:blip r:embed="rId3"/>
          <a:stretch>
            <a:fillRect/>
          </a:stretch>
        </p:blipFill>
        <p:spPr>
          <a:xfrm>
            <a:off x="0" y="0"/>
            <a:ext cx="12192000" cy="1669633"/>
          </a:xfrm>
          <a:prstGeom prst="rect">
            <a:avLst/>
          </a:prstGeom>
        </p:spPr>
      </p:pic>
      <p:sp>
        <p:nvSpPr>
          <p:cNvPr id="6" name="TextBox 5">
            <a:extLst>
              <a:ext uri="{FF2B5EF4-FFF2-40B4-BE49-F238E27FC236}">
                <a16:creationId xmlns:a16="http://schemas.microsoft.com/office/drawing/2014/main" id="{A966A870-FAC0-D5F5-21C0-3C34617D74D8}"/>
              </a:ext>
            </a:extLst>
          </p:cNvPr>
          <p:cNvSpPr txBox="1"/>
          <p:nvPr/>
        </p:nvSpPr>
        <p:spPr>
          <a:xfrm>
            <a:off x="7196068" y="1644281"/>
            <a:ext cx="4840744" cy="7294305"/>
          </a:xfrm>
          <a:prstGeom prst="rect">
            <a:avLst/>
          </a:prstGeom>
          <a:noFill/>
        </p:spPr>
        <p:txBody>
          <a:bodyPr wrap="square" rtlCol="0">
            <a:spAutoFit/>
          </a:bodyPr>
          <a:lstStyle/>
          <a:p>
            <a:pPr algn="l"/>
            <a:r>
              <a:rPr lang="en-US" b="0" i="0" u="none" strike="noStrike" dirty="0" err="1">
                <a:solidFill>
                  <a:srgbClr val="1A1A1A"/>
                </a:solidFill>
                <a:effectLst/>
                <a:latin typeface="BreveText"/>
              </a:rPr>
              <a:t>OpenAI’s</a:t>
            </a:r>
            <a:r>
              <a:rPr lang="en-US" b="0" i="0" u="none" strike="noStrike" dirty="0">
                <a:solidFill>
                  <a:srgbClr val="1A1A1A"/>
                </a:solidFill>
                <a:effectLst/>
                <a:latin typeface="BreveText"/>
              </a:rPr>
              <a:t> researchers are sufficiently worried by something they built that they won’t release it to the public. The AI system that gave its creators pause was designed to learn the patterns of language. </a:t>
            </a:r>
            <a:r>
              <a:rPr lang="en-US" dirty="0">
                <a:solidFill>
                  <a:srgbClr val="1A1A1A"/>
                </a:solidFill>
                <a:latin typeface="BreveText"/>
              </a:rPr>
              <a:t>W</a:t>
            </a:r>
            <a:r>
              <a:rPr lang="en-US" b="0" i="0" u="none" strike="noStrike" dirty="0">
                <a:solidFill>
                  <a:srgbClr val="1A1A1A"/>
                </a:solidFill>
                <a:effectLst/>
                <a:latin typeface="BreveText"/>
              </a:rPr>
              <a:t>hen </a:t>
            </a:r>
            <a:r>
              <a:rPr lang="en-US" b="0" i="0" u="none" strike="noStrike" dirty="0" err="1">
                <a:solidFill>
                  <a:srgbClr val="1A1A1A"/>
                </a:solidFill>
                <a:effectLst/>
                <a:latin typeface="BreveText"/>
              </a:rPr>
              <a:t>OpenAI’s</a:t>
            </a:r>
            <a:r>
              <a:rPr lang="en-US" b="0" i="0" u="none" strike="noStrike" dirty="0">
                <a:solidFill>
                  <a:srgbClr val="1A1A1A"/>
                </a:solidFill>
                <a:effectLst/>
                <a:latin typeface="BreveText"/>
              </a:rPr>
              <a:t> researchers configured the system to generate text, they began to think about their achievement differently.</a:t>
            </a:r>
          </a:p>
          <a:p>
            <a:pPr algn="l"/>
            <a:r>
              <a:rPr lang="en-US" b="0" i="0" u="none" strike="noStrike" dirty="0">
                <a:solidFill>
                  <a:srgbClr val="1A1A1A"/>
                </a:solidFill>
                <a:effectLst/>
                <a:latin typeface="BreveText"/>
              </a:rPr>
              <a:t>“It looks pretty darn real,” says David Luan, vice president of engineering at </a:t>
            </a:r>
            <a:r>
              <a:rPr lang="en-US" b="0" i="0" u="none" strike="noStrike" dirty="0" err="1">
                <a:solidFill>
                  <a:srgbClr val="1A1A1A"/>
                </a:solidFill>
                <a:effectLst/>
                <a:latin typeface="BreveText"/>
              </a:rPr>
              <a:t>OpenAI</a:t>
            </a:r>
            <a:r>
              <a:rPr lang="en-US" b="0" i="0" u="none" strike="noStrike" dirty="0">
                <a:solidFill>
                  <a:srgbClr val="1A1A1A"/>
                </a:solidFill>
                <a:effectLst/>
                <a:latin typeface="BreveText"/>
              </a:rPr>
              <a:t>, of the text the system generates. He and his fellow researchers began to imagine how it might be used for unfriendly purposes. “It could be that someone who has malicious intent would be able to generate high-quality fake news,” Luan says.</a:t>
            </a:r>
          </a:p>
          <a:p>
            <a:pPr algn="l"/>
            <a:r>
              <a:rPr lang="en-US" b="0" i="0" u="none" strike="noStrike" dirty="0">
                <a:solidFill>
                  <a:srgbClr val="1A1A1A"/>
                </a:solidFill>
                <a:effectLst/>
                <a:latin typeface="BreveText"/>
              </a:rPr>
              <a:t>That concern prompted </a:t>
            </a:r>
            <a:r>
              <a:rPr lang="en-US" b="0" i="0" u="none" strike="noStrike" dirty="0" err="1">
                <a:solidFill>
                  <a:srgbClr val="1A1A1A"/>
                </a:solidFill>
                <a:effectLst/>
                <a:latin typeface="BreveText"/>
              </a:rPr>
              <a:t>OpenAI</a:t>
            </a:r>
            <a:r>
              <a:rPr lang="en-US" b="0" i="0" u="none" strike="noStrike" dirty="0">
                <a:solidFill>
                  <a:srgbClr val="1A1A1A"/>
                </a:solidFill>
                <a:effectLst/>
                <a:latin typeface="BreveText"/>
              </a:rPr>
              <a:t> to publish a research paper on its results, but not release the full model or the 8 million web pages it used to train the system. Previously, the institute has often disseminated full code with its publications, including an </a:t>
            </a:r>
            <a:r>
              <a:rPr lang="en-US" b="0" i="0" u="sng" strike="noStrike" dirty="0">
                <a:solidFill>
                  <a:srgbClr val="1A1A1A"/>
                </a:solidFill>
                <a:effectLst/>
                <a:latin typeface="BreveText"/>
                <a:hlinkClick r:id="rId4"/>
              </a:rPr>
              <a:t>earlier version</a:t>
            </a:r>
            <a:r>
              <a:rPr lang="en-US" b="0" i="0" u="none" strike="noStrike" dirty="0">
                <a:solidFill>
                  <a:srgbClr val="1A1A1A"/>
                </a:solidFill>
                <a:effectLst/>
                <a:latin typeface="BreveText"/>
              </a:rPr>
              <a:t> of the language project from last summer.</a:t>
            </a:r>
          </a:p>
          <a:p>
            <a:pPr algn="l"/>
            <a:r>
              <a:rPr lang="en-US" b="0" i="0" u="none" strike="noStrike" dirty="0" err="1">
                <a:solidFill>
                  <a:srgbClr val="1A1A1A"/>
                </a:solidFill>
                <a:effectLst/>
                <a:latin typeface="BreveText"/>
              </a:rPr>
              <a:t>OpenAI’s</a:t>
            </a:r>
            <a:r>
              <a:rPr lang="en-US" b="0" i="0" u="none" strike="noStrike" dirty="0">
                <a:solidFill>
                  <a:srgbClr val="1A1A1A"/>
                </a:solidFill>
                <a:effectLst/>
                <a:latin typeface="BreveText"/>
              </a:rPr>
              <a:t> hesitation comes amid growing concern about the </a:t>
            </a:r>
            <a:r>
              <a:rPr lang="en-US" b="0" i="0" u="sng" strike="noStrike" dirty="0">
                <a:solidFill>
                  <a:srgbClr val="1A1A1A"/>
                </a:solidFill>
                <a:effectLst/>
                <a:latin typeface="BreveText"/>
                <a:hlinkClick r:id="rId5"/>
              </a:rPr>
              <a:t>ethical implications of progress in AI</a:t>
            </a:r>
            <a:r>
              <a:rPr lang="en-US" b="0" i="0" u="none" strike="noStrike" dirty="0">
                <a:solidFill>
                  <a:srgbClr val="1A1A1A"/>
                </a:solidFill>
                <a:effectLst/>
                <a:latin typeface="BreveText"/>
              </a:rPr>
              <a:t>, including from </a:t>
            </a:r>
            <a:r>
              <a:rPr lang="en-US" b="0" i="0" u="sng" strike="noStrike" dirty="0">
                <a:solidFill>
                  <a:srgbClr val="1A1A1A"/>
                </a:solidFill>
                <a:effectLst/>
                <a:latin typeface="BreveText"/>
                <a:hlinkClick r:id="rId6"/>
              </a:rPr>
              <a:t>tech companies</a:t>
            </a:r>
            <a:r>
              <a:rPr lang="en-US" b="0" i="0" u="none" strike="noStrike" dirty="0">
                <a:solidFill>
                  <a:srgbClr val="1A1A1A"/>
                </a:solidFill>
                <a:effectLst/>
                <a:latin typeface="BreveText"/>
              </a:rPr>
              <a:t> and lawmakers.</a:t>
            </a:r>
          </a:p>
          <a:p>
            <a:br>
              <a:rPr lang="en-US" dirty="0"/>
            </a:br>
            <a:endParaRPr lang="en-US" dirty="0"/>
          </a:p>
        </p:txBody>
      </p:sp>
      <p:grpSp>
        <p:nvGrpSpPr>
          <p:cNvPr id="8" name="Group 7">
            <a:extLst>
              <a:ext uri="{FF2B5EF4-FFF2-40B4-BE49-F238E27FC236}">
                <a16:creationId xmlns:a16="http://schemas.microsoft.com/office/drawing/2014/main" id="{8C673A71-FA61-7631-3A93-AFE196121A09}"/>
              </a:ext>
            </a:extLst>
          </p:cNvPr>
          <p:cNvGrpSpPr/>
          <p:nvPr/>
        </p:nvGrpSpPr>
        <p:grpSpPr>
          <a:xfrm>
            <a:off x="-679481" y="1669633"/>
            <a:ext cx="7772400" cy="5650624"/>
            <a:chOff x="-679481" y="1669633"/>
            <a:chExt cx="7772400" cy="5650624"/>
          </a:xfrm>
        </p:grpSpPr>
        <p:pic>
          <p:nvPicPr>
            <p:cNvPr id="5" name="Picture 4" descr="A picture containing icon&#10;&#10;Description automatically generated">
              <a:extLst>
                <a:ext uri="{FF2B5EF4-FFF2-40B4-BE49-F238E27FC236}">
                  <a16:creationId xmlns:a16="http://schemas.microsoft.com/office/drawing/2014/main" id="{D13AEDE6-E28B-4E1D-4977-5BF682C3C0EA}"/>
                </a:ext>
              </a:extLst>
            </p:cNvPr>
            <p:cNvPicPr>
              <a:picLocks noChangeAspect="1"/>
            </p:cNvPicPr>
            <p:nvPr/>
          </p:nvPicPr>
          <p:blipFill>
            <a:blip r:embed="rId7"/>
            <a:stretch>
              <a:fillRect/>
            </a:stretch>
          </p:blipFill>
          <p:spPr>
            <a:xfrm>
              <a:off x="-679481" y="1669633"/>
              <a:ext cx="7772400" cy="5650624"/>
            </a:xfrm>
            <a:prstGeom prst="rect">
              <a:avLst/>
            </a:prstGeom>
          </p:spPr>
        </p:pic>
        <p:pic>
          <p:nvPicPr>
            <p:cNvPr id="7" name="Picture 6">
              <a:extLst>
                <a:ext uri="{FF2B5EF4-FFF2-40B4-BE49-F238E27FC236}">
                  <a16:creationId xmlns:a16="http://schemas.microsoft.com/office/drawing/2014/main" id="{255F8989-149C-EA89-B55A-2BFD6D8465E4}"/>
                </a:ext>
              </a:extLst>
            </p:cNvPr>
            <p:cNvPicPr>
              <a:picLocks noChangeAspect="1"/>
            </p:cNvPicPr>
            <p:nvPr/>
          </p:nvPicPr>
          <p:blipFill>
            <a:blip r:embed="rId8"/>
            <a:stretch>
              <a:fillRect/>
            </a:stretch>
          </p:blipFill>
          <p:spPr>
            <a:xfrm>
              <a:off x="155188" y="2261099"/>
              <a:ext cx="5398282" cy="4492001"/>
            </a:xfrm>
            <a:prstGeom prst="rect">
              <a:avLst/>
            </a:prstGeom>
          </p:spPr>
        </p:pic>
      </p:grpSp>
    </p:spTree>
    <p:extLst>
      <p:ext uri="{BB962C8B-B14F-4D97-AF65-F5344CB8AC3E}">
        <p14:creationId xmlns:p14="http://schemas.microsoft.com/office/powerpoint/2010/main" val="4398930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B15236E2-204B-1346-400B-2529A0A04973}"/>
              </a:ext>
            </a:extLst>
          </p:cNvPr>
          <p:cNvPicPr>
            <a:picLocks noChangeAspect="1"/>
          </p:cNvPicPr>
          <p:nvPr/>
        </p:nvPicPr>
        <p:blipFill>
          <a:blip r:embed="rId2"/>
          <a:stretch>
            <a:fillRect/>
          </a:stretch>
        </p:blipFill>
        <p:spPr>
          <a:xfrm>
            <a:off x="0" y="0"/>
            <a:ext cx="12192000" cy="1669633"/>
          </a:xfrm>
          <a:prstGeom prst="rect">
            <a:avLst/>
          </a:prstGeom>
        </p:spPr>
      </p:pic>
      <p:sp>
        <p:nvSpPr>
          <p:cNvPr id="4" name="TextBox 3">
            <a:extLst>
              <a:ext uri="{FF2B5EF4-FFF2-40B4-BE49-F238E27FC236}">
                <a16:creationId xmlns:a16="http://schemas.microsoft.com/office/drawing/2014/main" id="{F53E70E8-962F-805C-3EEB-321D4323F43F}"/>
              </a:ext>
            </a:extLst>
          </p:cNvPr>
          <p:cNvSpPr txBox="1"/>
          <p:nvPr/>
        </p:nvSpPr>
        <p:spPr>
          <a:xfrm>
            <a:off x="111511" y="1501455"/>
            <a:ext cx="11842595" cy="1477328"/>
          </a:xfrm>
          <a:prstGeom prst="rect">
            <a:avLst/>
          </a:prstGeom>
          <a:noFill/>
        </p:spPr>
        <p:txBody>
          <a:bodyPr wrap="square">
            <a:spAutoFit/>
          </a:bodyPr>
          <a:lstStyle/>
          <a:p>
            <a:r>
              <a:rPr lang="en-US" dirty="0" err="1">
                <a:effectLst/>
              </a:rPr>
              <a:t>OpenAI</a:t>
            </a:r>
            <a:r>
              <a:rPr lang="en-US" dirty="0">
                <a:effectLst/>
              </a:rPr>
              <a:t> let WIRED play with its text generator. It didn’t take much to get the system to unspool paragraphs that resembled the work of disinformation artists. When WIRED typed in the phrase “</a:t>
            </a:r>
            <a:r>
              <a:rPr lang="en-US" b="1" dirty="0">
                <a:effectLst/>
              </a:rPr>
              <a:t>Hillary Clinton and George Soros</a:t>
            </a:r>
            <a:r>
              <a:rPr lang="en-US" dirty="0">
                <a:effectLst/>
              </a:rPr>
              <a:t>” </a:t>
            </a:r>
            <a:r>
              <a:rPr lang="en-US" dirty="0" err="1">
                <a:effectLst/>
              </a:rPr>
              <a:t>OpenAI’s</a:t>
            </a:r>
            <a:r>
              <a:rPr lang="en-US" dirty="0">
                <a:effectLst/>
              </a:rPr>
              <a:t> system wrote the following:</a:t>
            </a:r>
          </a:p>
          <a:p>
            <a:br>
              <a:rPr lang="en-US" dirty="0"/>
            </a:br>
            <a:endParaRPr lang="en-US" dirty="0"/>
          </a:p>
        </p:txBody>
      </p:sp>
      <p:sp>
        <p:nvSpPr>
          <p:cNvPr id="8" name="TextBox 7">
            <a:extLst>
              <a:ext uri="{FF2B5EF4-FFF2-40B4-BE49-F238E27FC236}">
                <a16:creationId xmlns:a16="http://schemas.microsoft.com/office/drawing/2014/main" id="{42F7A7A5-F6B5-CFC7-5E3E-DEEEDB87F923}"/>
              </a:ext>
            </a:extLst>
          </p:cNvPr>
          <p:cNvSpPr txBox="1"/>
          <p:nvPr/>
        </p:nvSpPr>
        <p:spPr>
          <a:xfrm>
            <a:off x="2272060" y="2633578"/>
            <a:ext cx="7521496" cy="3693319"/>
          </a:xfrm>
          <a:prstGeom prst="rect">
            <a:avLst/>
          </a:prstGeom>
          <a:noFill/>
        </p:spPr>
        <p:txBody>
          <a:bodyPr wrap="square">
            <a:spAutoFit/>
          </a:bodyPr>
          <a:lstStyle/>
          <a:p>
            <a:r>
              <a:rPr lang="en-US" b="0" i="0" u="none" strike="noStrike" dirty="0">
                <a:solidFill>
                  <a:srgbClr val="757575"/>
                </a:solidFill>
                <a:effectLst/>
                <a:latin typeface="+mj-lt"/>
              </a:rPr>
              <a:t>“...are a perfect match, and their agenda appears to be to create a political movement where Soros and his political machine and Clinton are two of the only major players. This is the first time Soros and Clinton have been caught on tape directly colluding in promoting the same false narrative. One of the key revelations in the leaked audio was Clinton's admission to a Russian banker that she knew about the Uranium One deal before it was approved by Congress. Clinton was shown sharing the same talking points that were originally drafted by a Fusion GPS contractor hired by an anti-Trump Republican donor. The leaked audio is the clearest evidence yet that the Clinton campaign and the Hillary Foundation colluded with Fusion GPS to manufacture propaganda against President Trump.”</a:t>
            </a:r>
            <a:endParaRPr lang="en-US" dirty="0">
              <a:latin typeface="+mj-lt"/>
            </a:endParaRPr>
          </a:p>
        </p:txBody>
      </p:sp>
    </p:spTree>
    <p:extLst>
      <p:ext uri="{BB962C8B-B14F-4D97-AF65-F5344CB8AC3E}">
        <p14:creationId xmlns:p14="http://schemas.microsoft.com/office/powerpoint/2010/main" val="13268210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AE3FA111-A091-989D-571A-E6B1DD3A33E3}"/>
              </a:ext>
            </a:extLst>
          </p:cNvPr>
          <p:cNvPicPr>
            <a:picLocks noChangeAspect="1"/>
          </p:cNvPicPr>
          <p:nvPr/>
        </p:nvPicPr>
        <p:blipFill rotWithShape="1">
          <a:blip r:embed="rId3"/>
          <a:srcRect/>
          <a:stretch/>
        </p:blipFill>
        <p:spPr>
          <a:xfrm>
            <a:off x="20" y="10"/>
            <a:ext cx="12191980" cy="6857990"/>
          </a:xfrm>
          <a:prstGeom prst="rect">
            <a:avLst/>
          </a:prstGeom>
          <a:noFill/>
        </p:spPr>
      </p:pic>
    </p:spTree>
    <p:extLst>
      <p:ext uri="{BB962C8B-B14F-4D97-AF65-F5344CB8AC3E}">
        <p14:creationId xmlns:p14="http://schemas.microsoft.com/office/powerpoint/2010/main" val="40035668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F89F2071-1089-5E11-5603-BD63990B3B15}"/>
              </a:ext>
            </a:extLst>
          </p:cNvPr>
          <p:cNvPicPr>
            <a:picLocks noGrp="1" noChangeAspect="1"/>
          </p:cNvPicPr>
          <p:nvPr>
            <p:ph idx="1"/>
          </p:nvPr>
        </p:nvPicPr>
        <p:blipFill rotWithShape="1">
          <a:blip r:embed="rId3"/>
          <a:srcRect r="1779" b="1"/>
          <a:stretch/>
        </p:blipFill>
        <p:spPr>
          <a:xfrm>
            <a:off x="20" y="10"/>
            <a:ext cx="12191980" cy="6857990"/>
          </a:xfrm>
          <a:noFill/>
        </p:spPr>
      </p:pic>
    </p:spTree>
    <p:extLst>
      <p:ext uri="{BB962C8B-B14F-4D97-AF65-F5344CB8AC3E}">
        <p14:creationId xmlns:p14="http://schemas.microsoft.com/office/powerpoint/2010/main" val="307670942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letter&#10;&#10;Description automatically generated">
            <a:extLst>
              <a:ext uri="{FF2B5EF4-FFF2-40B4-BE49-F238E27FC236}">
                <a16:creationId xmlns:a16="http://schemas.microsoft.com/office/drawing/2014/main" id="{7BBAD853-0084-BC7A-6882-9546B54A0089}"/>
              </a:ext>
            </a:extLst>
          </p:cNvPr>
          <p:cNvPicPr>
            <a:picLocks noGrp="1" noChangeAspect="1"/>
          </p:cNvPicPr>
          <p:nvPr>
            <p:ph idx="1"/>
          </p:nvPr>
        </p:nvPicPr>
        <p:blipFill>
          <a:blip r:embed="rId3"/>
          <a:stretch>
            <a:fillRect/>
          </a:stretch>
        </p:blipFill>
        <p:spPr>
          <a:xfrm>
            <a:off x="67806" y="0"/>
            <a:ext cx="6529564" cy="6350000"/>
          </a:xfrm>
          <a:noFill/>
        </p:spPr>
      </p:pic>
      <p:pic>
        <p:nvPicPr>
          <p:cNvPr id="13" name="Picture 12" descr="Graphical user interface, text, application, email&#10;&#10;Description automatically generated">
            <a:extLst>
              <a:ext uri="{FF2B5EF4-FFF2-40B4-BE49-F238E27FC236}">
                <a16:creationId xmlns:a16="http://schemas.microsoft.com/office/drawing/2014/main" id="{29B60411-61B5-5558-6084-0B3A4FA39620}"/>
              </a:ext>
            </a:extLst>
          </p:cNvPr>
          <p:cNvPicPr>
            <a:picLocks noChangeAspect="1"/>
          </p:cNvPicPr>
          <p:nvPr/>
        </p:nvPicPr>
        <p:blipFill>
          <a:blip r:embed="rId4"/>
          <a:stretch>
            <a:fillRect/>
          </a:stretch>
        </p:blipFill>
        <p:spPr>
          <a:xfrm>
            <a:off x="6730721" y="1607496"/>
            <a:ext cx="7772400" cy="3135007"/>
          </a:xfrm>
          <a:prstGeom prst="rect">
            <a:avLst/>
          </a:prstGeom>
        </p:spPr>
      </p:pic>
    </p:spTree>
    <p:extLst>
      <p:ext uri="{BB962C8B-B14F-4D97-AF65-F5344CB8AC3E}">
        <p14:creationId xmlns:p14="http://schemas.microsoft.com/office/powerpoint/2010/main" val="25510080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EB7414E-B9C7-BC2B-DAEF-10E9F6E2D26D}"/>
              </a:ext>
            </a:extLst>
          </p:cNvPr>
          <p:cNvPicPr>
            <a:picLocks noChangeAspect="1"/>
          </p:cNvPicPr>
          <p:nvPr/>
        </p:nvPicPr>
        <p:blipFill>
          <a:blip r:embed="rId2"/>
          <a:stretch>
            <a:fillRect/>
          </a:stretch>
        </p:blipFill>
        <p:spPr>
          <a:xfrm>
            <a:off x="120650" y="985433"/>
            <a:ext cx="11360150" cy="4515659"/>
          </a:xfrm>
          <a:prstGeom prst="rect">
            <a:avLst/>
          </a:prstGeom>
          <a:noFill/>
        </p:spPr>
      </p:pic>
    </p:spTree>
    <p:extLst>
      <p:ext uri="{BB962C8B-B14F-4D97-AF65-F5344CB8AC3E}">
        <p14:creationId xmlns:p14="http://schemas.microsoft.com/office/powerpoint/2010/main" val="414600244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28E7B879-866A-71A0-0E2B-5CF3BEF913FE}"/>
              </a:ext>
            </a:extLst>
          </p:cNvPr>
          <p:cNvPicPr>
            <a:picLocks noChangeAspect="1"/>
          </p:cNvPicPr>
          <p:nvPr/>
        </p:nvPicPr>
        <p:blipFill>
          <a:blip r:embed="rId2"/>
          <a:stretch>
            <a:fillRect/>
          </a:stretch>
        </p:blipFill>
        <p:spPr>
          <a:xfrm>
            <a:off x="120650" y="942833"/>
            <a:ext cx="11360150" cy="4600860"/>
          </a:xfrm>
          <a:prstGeom prst="rect">
            <a:avLst/>
          </a:prstGeom>
          <a:noFill/>
        </p:spPr>
      </p:pic>
    </p:spTree>
    <p:extLst>
      <p:ext uri="{BB962C8B-B14F-4D97-AF65-F5344CB8AC3E}">
        <p14:creationId xmlns:p14="http://schemas.microsoft.com/office/powerpoint/2010/main" val="4044042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4064" y="0"/>
            <a:ext cx="9658350" cy="6521876"/>
          </a:xfrm>
          <a:prstGeom prst="rect">
            <a:avLst/>
          </a:prstGeom>
        </p:spPr>
      </p:pic>
    </p:spTree>
    <p:extLst>
      <p:ext uri="{BB962C8B-B14F-4D97-AF65-F5344CB8AC3E}">
        <p14:creationId xmlns:p14="http://schemas.microsoft.com/office/powerpoint/2010/main" val="19919586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 chat or text message, email&#10;&#10;Description automatically generated">
            <a:extLst>
              <a:ext uri="{FF2B5EF4-FFF2-40B4-BE49-F238E27FC236}">
                <a16:creationId xmlns:a16="http://schemas.microsoft.com/office/drawing/2014/main" id="{BB8295E1-0491-55BB-B50C-22D2FD806659}"/>
              </a:ext>
            </a:extLst>
          </p:cNvPr>
          <p:cNvPicPr>
            <a:picLocks noChangeAspect="1"/>
          </p:cNvPicPr>
          <p:nvPr/>
        </p:nvPicPr>
        <p:blipFill>
          <a:blip r:embed="rId2"/>
          <a:stretch>
            <a:fillRect/>
          </a:stretch>
        </p:blipFill>
        <p:spPr>
          <a:xfrm>
            <a:off x="120650" y="900232"/>
            <a:ext cx="11360150" cy="4686061"/>
          </a:xfrm>
          <a:prstGeom prst="rect">
            <a:avLst/>
          </a:prstGeom>
          <a:noFill/>
        </p:spPr>
      </p:pic>
    </p:spTree>
    <p:extLst>
      <p:ext uri="{BB962C8B-B14F-4D97-AF65-F5344CB8AC3E}">
        <p14:creationId xmlns:p14="http://schemas.microsoft.com/office/powerpoint/2010/main" val="22698337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34343695-86F4-50A8-4A86-67B85DE1BE9C}"/>
              </a:ext>
            </a:extLst>
          </p:cNvPr>
          <p:cNvPicPr>
            <a:picLocks noChangeAspect="1"/>
          </p:cNvPicPr>
          <p:nvPr/>
        </p:nvPicPr>
        <p:blipFill>
          <a:blip r:embed="rId2"/>
          <a:stretch>
            <a:fillRect/>
          </a:stretch>
        </p:blipFill>
        <p:spPr>
          <a:xfrm>
            <a:off x="0" y="0"/>
            <a:ext cx="5347273" cy="6858000"/>
          </a:xfrm>
          <a:prstGeom prst="rect">
            <a:avLst/>
          </a:prstGeom>
        </p:spPr>
      </p:pic>
      <p:pic>
        <p:nvPicPr>
          <p:cNvPr id="7" name="Picture 6" descr="Text, letter&#10;&#10;Description automatically generated">
            <a:extLst>
              <a:ext uri="{FF2B5EF4-FFF2-40B4-BE49-F238E27FC236}">
                <a16:creationId xmlns:a16="http://schemas.microsoft.com/office/drawing/2014/main" id="{4812BD36-6493-328C-9522-BDEF936C9407}"/>
              </a:ext>
            </a:extLst>
          </p:cNvPr>
          <p:cNvPicPr>
            <a:picLocks noChangeAspect="1"/>
          </p:cNvPicPr>
          <p:nvPr/>
        </p:nvPicPr>
        <p:blipFill>
          <a:blip r:embed="rId3"/>
          <a:stretch>
            <a:fillRect/>
          </a:stretch>
        </p:blipFill>
        <p:spPr>
          <a:xfrm>
            <a:off x="5728954" y="215589"/>
            <a:ext cx="5445531" cy="5839522"/>
          </a:xfrm>
          <a:prstGeom prst="rect">
            <a:avLst/>
          </a:prstGeom>
        </p:spPr>
      </p:pic>
    </p:spTree>
    <p:extLst>
      <p:ext uri="{BB962C8B-B14F-4D97-AF65-F5344CB8AC3E}">
        <p14:creationId xmlns:p14="http://schemas.microsoft.com/office/powerpoint/2010/main" val="236416331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B9687-7488-200E-DEEB-FD683C5DE588}"/>
              </a:ext>
            </a:extLst>
          </p:cNvPr>
          <p:cNvSpPr>
            <a:spLocks noGrp="1"/>
          </p:cNvSpPr>
          <p:nvPr>
            <p:ph type="title"/>
          </p:nvPr>
        </p:nvSpPr>
        <p:spPr/>
        <p:txBody>
          <a:bodyPr/>
          <a:lstStyle/>
          <a:p>
            <a:r>
              <a:rPr lang="en-US" dirty="0"/>
              <a:t>Other potential harms</a:t>
            </a:r>
          </a:p>
        </p:txBody>
      </p:sp>
      <p:sp>
        <p:nvSpPr>
          <p:cNvPr id="3" name="Content Placeholder 2">
            <a:extLst>
              <a:ext uri="{FF2B5EF4-FFF2-40B4-BE49-F238E27FC236}">
                <a16:creationId xmlns:a16="http://schemas.microsoft.com/office/drawing/2014/main" id="{972A6FC2-0E06-07AE-DB1C-28C17BBD9E62}"/>
              </a:ext>
            </a:extLst>
          </p:cNvPr>
          <p:cNvSpPr>
            <a:spLocks noGrp="1"/>
          </p:cNvSpPr>
          <p:nvPr>
            <p:ph idx="1"/>
          </p:nvPr>
        </p:nvSpPr>
        <p:spPr/>
        <p:txBody>
          <a:bodyPr/>
          <a:lstStyle/>
          <a:p>
            <a:r>
              <a:rPr lang="en-US" dirty="0"/>
              <a:t>Spreading Misinformation</a:t>
            </a:r>
          </a:p>
          <a:p>
            <a:r>
              <a:rPr lang="en-US" dirty="0"/>
              <a:t>Spear Phishing</a:t>
            </a:r>
          </a:p>
          <a:p>
            <a:r>
              <a:rPr lang="en-US" dirty="0"/>
              <a:t>Impersonation / Deep Fakes</a:t>
            </a:r>
          </a:p>
          <a:p>
            <a:r>
              <a:rPr lang="en-US" dirty="0"/>
              <a:t>Next Generation of Plagiarism</a:t>
            </a:r>
          </a:p>
          <a:p>
            <a:r>
              <a:rPr lang="en-US" dirty="0"/>
              <a:t>Copyright Violations</a:t>
            </a:r>
          </a:p>
          <a:p>
            <a:endParaRPr lang="en-US" dirty="0"/>
          </a:p>
        </p:txBody>
      </p:sp>
    </p:spTree>
    <p:extLst>
      <p:ext uri="{BB962C8B-B14F-4D97-AF65-F5344CB8AC3E}">
        <p14:creationId xmlns:p14="http://schemas.microsoft.com/office/powerpoint/2010/main" val="33117714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B9687-7488-200E-DEEB-FD683C5DE588}"/>
              </a:ext>
            </a:extLst>
          </p:cNvPr>
          <p:cNvSpPr>
            <a:spLocks noGrp="1"/>
          </p:cNvSpPr>
          <p:nvPr>
            <p:ph type="title"/>
          </p:nvPr>
        </p:nvSpPr>
        <p:spPr/>
        <p:txBody>
          <a:bodyPr/>
          <a:lstStyle/>
          <a:p>
            <a:r>
              <a:rPr lang="en-US" dirty="0"/>
              <a:t>Our Responsibilities</a:t>
            </a:r>
          </a:p>
        </p:txBody>
      </p:sp>
      <p:sp>
        <p:nvSpPr>
          <p:cNvPr id="3" name="Content Placeholder 2">
            <a:extLst>
              <a:ext uri="{FF2B5EF4-FFF2-40B4-BE49-F238E27FC236}">
                <a16:creationId xmlns:a16="http://schemas.microsoft.com/office/drawing/2014/main" id="{972A6FC2-0E06-07AE-DB1C-28C17BBD9E62}"/>
              </a:ext>
            </a:extLst>
          </p:cNvPr>
          <p:cNvSpPr>
            <a:spLocks noGrp="1"/>
          </p:cNvSpPr>
          <p:nvPr>
            <p:ph idx="1"/>
          </p:nvPr>
        </p:nvSpPr>
        <p:spPr/>
        <p:txBody>
          <a:bodyPr/>
          <a:lstStyle/>
          <a:p>
            <a:r>
              <a:rPr lang="en-US" dirty="0"/>
              <a:t>As developers and users of this technology, we need to be aware of its potential for harm, and actively take steps to mitigate its harms. </a:t>
            </a:r>
          </a:p>
          <a:p>
            <a:r>
              <a:rPr lang="en-US" dirty="0"/>
              <a:t>There is not a single solution mitigating harms. </a:t>
            </a:r>
          </a:p>
          <a:p>
            <a:r>
              <a:rPr lang="en-US" dirty="0"/>
              <a:t>We need to develop best practices, make policy recommendations, and make sure that ethics in AI is not an afterthought. </a:t>
            </a:r>
          </a:p>
          <a:p>
            <a:endParaRPr lang="en-US" dirty="0"/>
          </a:p>
        </p:txBody>
      </p:sp>
    </p:spTree>
    <p:extLst>
      <p:ext uri="{BB962C8B-B14F-4D97-AF65-F5344CB8AC3E}">
        <p14:creationId xmlns:p14="http://schemas.microsoft.com/office/powerpoint/2010/main" val="22224351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fontScale="90000"/>
          </a:bodyPr>
          <a:lstStyle/>
          <a:p>
            <a:r>
              <a:rPr lang="en-US" dirty="0"/>
              <a:t>The End… </a:t>
            </a:r>
            <a:br>
              <a:rPr lang="en-US" dirty="0"/>
            </a:br>
            <a:r>
              <a:rPr lang="en-US" dirty="0"/>
              <a:t>But Not the End of Learning</a:t>
            </a:r>
          </a:p>
        </p:txBody>
      </p:sp>
      <p:sp>
        <p:nvSpPr>
          <p:cNvPr id="5" name="Subtitle 4">
            <a:extLst>
              <a:ext uri="{FF2B5EF4-FFF2-40B4-BE49-F238E27FC236}">
                <a16:creationId xmlns:a16="http://schemas.microsoft.com/office/drawing/2014/main" id="{6D4E9BC7-5BA9-414A-B019-70EACD2CF86F}"/>
              </a:ext>
            </a:extLst>
          </p:cNvPr>
          <p:cNvSpPr>
            <a:spLocks noGrp="1"/>
          </p:cNvSpPr>
          <p:nvPr>
            <p:ph type="subTitle" idx="1"/>
          </p:nvPr>
        </p:nvSpPr>
        <p:spPr/>
        <p:txBody>
          <a:bodyPr/>
          <a:lstStyle/>
          <a:p>
            <a:endParaRPr lang="en-US"/>
          </a:p>
        </p:txBody>
      </p:sp>
      <p:sp>
        <p:nvSpPr>
          <p:cNvPr id="3" name="Google Shape;84;g92b3bf485b_0_0">
            <a:extLst>
              <a:ext uri="{FF2B5EF4-FFF2-40B4-BE49-F238E27FC236}">
                <a16:creationId xmlns:a16="http://schemas.microsoft.com/office/drawing/2014/main" id="{D9B615F3-34C7-67AF-6718-25854C571F31}"/>
              </a:ext>
            </a:extLst>
          </p:cNvPr>
          <p:cNvSpPr/>
          <p:nvPr/>
        </p:nvSpPr>
        <p:spPr>
          <a:xfrm>
            <a:off x="7735104" y="147752"/>
            <a:ext cx="3751407" cy="1359599"/>
          </a:xfrm>
          <a:prstGeom prst="wedgeRoundRectCallout">
            <a:avLst>
              <a:gd name="adj1" fmla="val 41984"/>
              <a:gd name="adj2" fmla="val 183518"/>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4190/5190</a:t>
            </a:r>
            <a:r>
              <a:rPr lang="en-US" sz="2500" b="1" dirty="0">
                <a:latin typeface="Open Sans"/>
                <a:ea typeface="Open Sans"/>
                <a:cs typeface="Open Sans"/>
                <a:sym typeface="Open Sans"/>
              </a:rPr>
              <a:t> – Applied Machine Learning</a:t>
            </a:r>
            <a:endParaRPr lang="en-US" sz="2500" b="1" i="0" u="none" strike="noStrike" cap="none" dirty="0">
              <a:latin typeface="Open Sans"/>
              <a:ea typeface="Open Sans"/>
              <a:cs typeface="Open Sans"/>
              <a:sym typeface="Open Sans"/>
            </a:endParaRPr>
          </a:p>
        </p:txBody>
      </p:sp>
      <p:sp>
        <p:nvSpPr>
          <p:cNvPr id="4" name="Google Shape;84;g92b3bf485b_0_0">
            <a:extLst>
              <a:ext uri="{FF2B5EF4-FFF2-40B4-BE49-F238E27FC236}">
                <a16:creationId xmlns:a16="http://schemas.microsoft.com/office/drawing/2014/main" id="{FC920C14-A090-55B8-7832-6DA6F24A12D0}"/>
              </a:ext>
            </a:extLst>
          </p:cNvPr>
          <p:cNvSpPr/>
          <p:nvPr/>
        </p:nvSpPr>
        <p:spPr>
          <a:xfrm>
            <a:off x="6268311" y="2072699"/>
            <a:ext cx="3751407" cy="997835"/>
          </a:xfrm>
          <a:prstGeom prst="wedgeRoundRectCallout">
            <a:avLst>
              <a:gd name="adj1" fmla="val 60414"/>
              <a:gd name="adj2" fmla="val 111996"/>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5200</a:t>
            </a:r>
            <a:r>
              <a:rPr lang="en-US" sz="2500" b="1" dirty="0">
                <a:latin typeface="Open Sans"/>
                <a:ea typeface="Open Sans"/>
                <a:cs typeface="Open Sans"/>
                <a:sym typeface="Open Sans"/>
              </a:rPr>
              <a:t> – Machine Learning</a:t>
            </a:r>
            <a:endParaRPr lang="en-US" sz="2500" b="1" i="0" u="none" strike="noStrike" cap="none" dirty="0">
              <a:latin typeface="Open Sans"/>
              <a:ea typeface="Open Sans"/>
              <a:cs typeface="Open Sans"/>
              <a:sym typeface="Open Sans"/>
            </a:endParaRPr>
          </a:p>
        </p:txBody>
      </p:sp>
      <p:sp>
        <p:nvSpPr>
          <p:cNvPr id="6" name="Google Shape;84;g92b3bf485b_0_0">
            <a:extLst>
              <a:ext uri="{FF2B5EF4-FFF2-40B4-BE49-F238E27FC236}">
                <a16:creationId xmlns:a16="http://schemas.microsoft.com/office/drawing/2014/main" id="{FCC67775-2A75-75A4-4078-6365B8059F68}"/>
              </a:ext>
            </a:extLst>
          </p:cNvPr>
          <p:cNvSpPr/>
          <p:nvPr/>
        </p:nvSpPr>
        <p:spPr>
          <a:xfrm>
            <a:off x="5653480" y="3731734"/>
            <a:ext cx="4163248" cy="997835"/>
          </a:xfrm>
          <a:prstGeom prst="wedgeRoundRectCallout">
            <a:avLst>
              <a:gd name="adj1" fmla="val 64342"/>
              <a:gd name="adj2" fmla="val -37010"/>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5220</a:t>
            </a:r>
            <a:r>
              <a:rPr lang="en-US" sz="2500" b="1" dirty="0">
                <a:latin typeface="Open Sans"/>
                <a:ea typeface="Open Sans"/>
                <a:cs typeface="Open Sans"/>
                <a:sym typeface="Open Sans"/>
              </a:rPr>
              <a:t> – Deep Learning</a:t>
            </a:r>
            <a:endParaRPr lang="en-US" sz="2500" b="1" i="0" u="none" strike="noStrike" cap="none" dirty="0">
              <a:latin typeface="Open Sans"/>
              <a:ea typeface="Open Sans"/>
              <a:cs typeface="Open Sans"/>
              <a:sym typeface="Open Sans"/>
            </a:endParaRPr>
          </a:p>
        </p:txBody>
      </p:sp>
      <p:sp>
        <p:nvSpPr>
          <p:cNvPr id="7" name="Google Shape;84;g92b3bf485b_0_0">
            <a:extLst>
              <a:ext uri="{FF2B5EF4-FFF2-40B4-BE49-F238E27FC236}">
                <a16:creationId xmlns:a16="http://schemas.microsoft.com/office/drawing/2014/main" id="{D2ED42A2-E550-6CD9-F57F-E93B7587610F}"/>
              </a:ext>
            </a:extLst>
          </p:cNvPr>
          <p:cNvSpPr/>
          <p:nvPr/>
        </p:nvSpPr>
        <p:spPr>
          <a:xfrm>
            <a:off x="5653480" y="5148146"/>
            <a:ext cx="4620510" cy="997835"/>
          </a:xfrm>
          <a:prstGeom prst="wedgeRoundRectCallout">
            <a:avLst>
              <a:gd name="adj1" fmla="val 53900"/>
              <a:gd name="adj2" fmla="val -988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5300</a:t>
            </a:r>
            <a:r>
              <a:rPr lang="en-US" sz="2500" b="1" dirty="0">
                <a:latin typeface="Open Sans"/>
                <a:ea typeface="Open Sans"/>
                <a:cs typeface="Open Sans"/>
                <a:sym typeface="Open Sans"/>
              </a:rPr>
              <a:t> – Computational Linguistics</a:t>
            </a:r>
            <a:endParaRPr lang="en-US" sz="25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28128526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2A57D-854C-9F42-8C86-DDF272AC3B26}"/>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B1039AD4-3E37-7447-8A9E-8FA2C01C3AED}"/>
              </a:ext>
            </a:extLst>
          </p:cNvPr>
          <p:cNvSpPr>
            <a:spLocks noGrp="1"/>
          </p:cNvSpPr>
          <p:nvPr>
            <p:ph idx="1"/>
          </p:nvPr>
        </p:nvSpPr>
        <p:spPr/>
        <p:txBody>
          <a:bodyPr/>
          <a:lstStyle/>
          <a:p>
            <a:pPr algn="ctr"/>
            <a:r>
              <a:rPr lang="en-US" dirty="0"/>
              <a:t>Thanks for taking CIS 5210 with me!</a:t>
            </a:r>
          </a:p>
          <a:p>
            <a:pPr algn="ctr"/>
            <a:br>
              <a:rPr lang="en-US" dirty="0"/>
            </a:br>
            <a:r>
              <a:rPr lang="en-US" dirty="0"/>
              <a:t>Good luck on the midterm!!</a:t>
            </a:r>
          </a:p>
          <a:p>
            <a:endParaRPr lang="en-US" dirty="0"/>
          </a:p>
          <a:p>
            <a:endParaRPr lang="en-US" dirty="0"/>
          </a:p>
        </p:txBody>
      </p:sp>
    </p:spTree>
    <p:extLst>
      <p:ext uri="{BB962C8B-B14F-4D97-AF65-F5344CB8AC3E}">
        <p14:creationId xmlns:p14="http://schemas.microsoft.com/office/powerpoint/2010/main" val="723051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r>
              <a:rPr lang="en-US" i="1" dirty="0"/>
              <a:t>Working with cross entropy loss works very well, but requires the use of a costly </a:t>
            </a:r>
            <a:r>
              <a:rPr lang="en-US" i="1" dirty="0" err="1"/>
              <a:t>softmax</a:t>
            </a:r>
            <a:r>
              <a:rPr lang="en-US" i="1" dirty="0"/>
              <a:t> operation which can be prohibitive for very large vocabularies, we we often use alternative loss functions or approximations.</a:t>
            </a:r>
          </a:p>
          <a:p>
            <a:endParaRPr lang="en-US" dirty="0"/>
          </a:p>
          <a:p>
            <a:endParaRPr lang="en-US" dirty="0"/>
          </a:p>
        </p:txBody>
      </p:sp>
    </p:spTree>
    <p:extLst>
      <p:ext uri="{BB962C8B-B14F-4D97-AF65-F5344CB8AC3E}">
        <p14:creationId xmlns:p14="http://schemas.microsoft.com/office/powerpoint/2010/main" val="1397774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endParaRPr lang="en-US" dirty="0"/>
          </a:p>
        </p:txBody>
      </p:sp>
    </p:spTree>
    <p:extLst>
      <p:ext uri="{BB962C8B-B14F-4D97-AF65-F5344CB8AC3E}">
        <p14:creationId xmlns:p14="http://schemas.microsoft.com/office/powerpoint/2010/main" val="52150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NN LMs</a:t>
            </a:r>
          </a:p>
        </p:txBody>
      </p:sp>
      <p:sp>
        <p:nvSpPr>
          <p:cNvPr id="3" name="Content Placeholder 2"/>
          <p:cNvSpPr>
            <a:spLocks noGrp="1"/>
          </p:cNvSpPr>
          <p:nvPr>
            <p:ph idx="1"/>
          </p:nvPr>
        </p:nvSpPr>
        <p:spPr/>
        <p:txBody>
          <a:bodyPr/>
          <a:lstStyle/>
          <a:p>
            <a:r>
              <a:rPr lang="en-US" b="1" dirty="0"/>
              <a:t>Better results.  </a:t>
            </a:r>
            <a:r>
              <a:rPr lang="en-US" dirty="0"/>
              <a:t> They achieve better </a:t>
            </a:r>
            <a:r>
              <a:rPr lang="en-US" dirty="0" err="1"/>
              <a:t>preplexity</a:t>
            </a:r>
            <a:r>
              <a:rPr lang="en-US" dirty="0"/>
              <a:t> scores than SOTA n-gram LMs.</a:t>
            </a:r>
          </a:p>
          <a:p>
            <a:r>
              <a:rPr lang="en-US" b="1" dirty="0"/>
              <a:t>Larger N.  </a:t>
            </a:r>
            <a:r>
              <a:rPr lang="en-US" dirty="0"/>
              <a:t>NN LMs can scale to much larger orders of n. This is achievable because parameters are associated only with individual words, and not with n-grams. </a:t>
            </a:r>
          </a:p>
          <a:p>
            <a:r>
              <a:rPr lang="en-US" b="1" dirty="0"/>
              <a:t>They generalize across contexts. </a:t>
            </a:r>
            <a:r>
              <a:rPr lang="en-US" dirty="0"/>
              <a:t>For example, by observing that the words </a:t>
            </a:r>
            <a:r>
              <a:rPr lang="en-US" i="1" dirty="0"/>
              <a:t>blue, green, red, black</a:t>
            </a:r>
            <a:r>
              <a:rPr lang="en-US" dirty="0"/>
              <a:t>, etc. appear in similar contexts, the model will be able to assign a reasonable score to the </a:t>
            </a:r>
            <a:r>
              <a:rPr lang="en-US" i="1" dirty="0"/>
              <a:t>green car </a:t>
            </a:r>
            <a:r>
              <a:rPr lang="en-US" dirty="0"/>
              <a:t>even though it never observed in training, because it did observe </a:t>
            </a:r>
            <a:r>
              <a:rPr lang="en-US" i="1" dirty="0"/>
              <a:t>blue car </a:t>
            </a:r>
            <a:r>
              <a:rPr lang="en-US" dirty="0"/>
              <a:t>and </a:t>
            </a:r>
            <a:r>
              <a:rPr lang="en-US" i="1" dirty="0"/>
              <a:t>red car</a:t>
            </a:r>
            <a:r>
              <a:rPr lang="en-US" dirty="0"/>
              <a:t>.</a:t>
            </a:r>
          </a:p>
          <a:p>
            <a:r>
              <a:rPr lang="en-US" dirty="0"/>
              <a:t>A by-product of training are </a:t>
            </a:r>
            <a:r>
              <a:rPr lang="en-US" b="1" dirty="0"/>
              <a:t>word embeddings</a:t>
            </a:r>
            <a:endParaRPr lang="en-US" dirty="0"/>
          </a:p>
          <a:p>
            <a:endParaRPr lang="en-US" b="1" dirty="0"/>
          </a:p>
          <a:p>
            <a:endParaRPr lang="en-US" dirty="0"/>
          </a:p>
        </p:txBody>
      </p:sp>
    </p:spTree>
    <p:extLst>
      <p:ext uri="{BB962C8B-B14F-4D97-AF65-F5344CB8AC3E}">
        <p14:creationId xmlns:p14="http://schemas.microsoft.com/office/powerpoint/2010/main" val="3278928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Use a vector space model where the words are vectors with real values </a:t>
            </a:r>
            <a:r>
              <a:rPr lang="en-US" sz="2400" dirty="0" err="1"/>
              <a:t>ℝ</a:t>
            </a:r>
            <a:r>
              <a:rPr lang="en-US" sz="2400" baseline="30000" dirty="0" err="1"/>
              <a:t>m</a:t>
            </a:r>
            <a:r>
              <a:rPr lang="en-US" sz="2400" dirty="0"/>
              <a:t>.  m=30, 60, 100.  This gives a way to compute word similarity. </a:t>
            </a:r>
          </a:p>
          <a:p>
            <a:pPr marL="457200" indent="-457200">
              <a:buFont typeface="+mj-lt"/>
              <a:buAutoNum type="arabicPeriod"/>
            </a:pPr>
            <a:r>
              <a:rPr lang="en-US" sz="2400" dirty="0"/>
              <a:t>Define a function that returns a joint probability of words in a sequence based on a sequence of these vectors. </a:t>
            </a:r>
          </a:p>
          <a:p>
            <a:pPr marL="457200" indent="-457200">
              <a:buFont typeface="+mj-lt"/>
              <a:buAutoNum type="arabicPeriod"/>
            </a:pPr>
            <a:r>
              <a:rPr lang="en-US" sz="2400" dirty="0"/>
              <a:t>Simultaneously learn the word representations </a:t>
            </a:r>
            <a:r>
              <a:rPr lang="en-US" sz="2400" b="1" dirty="0"/>
              <a:t>and</a:t>
            </a:r>
            <a:r>
              <a:rPr lang="en-US" sz="2400" dirty="0"/>
              <a:t> the probability function from data.</a:t>
            </a:r>
          </a:p>
          <a:p>
            <a:r>
              <a:rPr lang="en-US" sz="2400" dirty="0"/>
              <a:t>Seeing one of the cat/dog sentences allows them to increase the probability for that sentence </a:t>
            </a:r>
            <a:r>
              <a:rPr lang="en-US" sz="2400" b="1" dirty="0"/>
              <a:t>and </a:t>
            </a:r>
            <a:r>
              <a:rPr lang="en-US" sz="2400" dirty="0"/>
              <a:t>its combinatorial # of</a:t>
            </a:r>
            <a:r>
              <a:rPr lang="en-US" sz="2400" b="1" dirty="0"/>
              <a:t> “neighbor” sentences</a:t>
            </a:r>
            <a:r>
              <a:rPr lang="en-US" sz="2400" dirty="0"/>
              <a:t> in vector space.</a:t>
            </a:r>
          </a:p>
        </p:txBody>
      </p:sp>
      <p:sp>
        <p:nvSpPr>
          <p:cNvPr id="4" name="TextBox 3"/>
          <p:cNvSpPr txBox="1"/>
          <p:nvPr/>
        </p:nvSpPr>
        <p:spPr>
          <a:xfrm>
            <a:off x="8474529" y="530951"/>
            <a:ext cx="2593980" cy="369332"/>
          </a:xfrm>
          <a:prstGeom prst="rect">
            <a:avLst/>
          </a:prstGeom>
          <a:noFill/>
        </p:spPr>
        <p:txBody>
          <a:bodyPr wrap="none" rtlCol="0">
            <a:spAutoFit/>
          </a:bodyPr>
          <a:lstStyle/>
          <a:p>
            <a:r>
              <a:rPr lang="en-US" dirty="0" err="1"/>
              <a:t>Bengio</a:t>
            </a:r>
            <a:r>
              <a:rPr lang="en-US" dirty="0"/>
              <a:t> et al NIPS 2003</a:t>
            </a:r>
          </a:p>
        </p:txBody>
      </p:sp>
    </p:spTree>
    <p:extLst>
      <p:ext uri="{BB962C8B-B14F-4D97-AF65-F5344CB8AC3E}">
        <p14:creationId xmlns:p14="http://schemas.microsoft.com/office/powerpoint/2010/main" val="3449545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Neural Language Models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Chapters 7 and 9 </a:t>
            </a:r>
          </a:p>
          <a:p>
            <a:endParaRPr lang="en-US" dirty="0"/>
          </a:p>
        </p:txBody>
      </p:sp>
    </p:spTree>
    <p:extLst>
      <p:ext uri="{BB962C8B-B14F-4D97-AF65-F5344CB8AC3E}">
        <p14:creationId xmlns:p14="http://schemas.microsoft.com/office/powerpoint/2010/main" val="116186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r>
              <a:rPr lang="en-US" sz="2400" b="1" dirty="0"/>
              <a:t>Given: </a:t>
            </a:r>
          </a:p>
          <a:p>
            <a:pPr marL="292608" lvl="1" indent="0">
              <a:buNone/>
            </a:pPr>
            <a:r>
              <a:rPr lang="en-US" sz="2200" dirty="0"/>
              <a:t>A training set 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where </a:t>
            </a:r>
            <a:r>
              <a:rPr lang="en-US" sz="2200" dirty="0" err="1"/>
              <a:t>w</a:t>
            </a:r>
            <a:r>
              <a:rPr lang="en-US" sz="2200" baseline="-25000" dirty="0" err="1"/>
              <a:t>t</a:t>
            </a:r>
            <a:r>
              <a:rPr lang="en-US" sz="2200" dirty="0"/>
              <a:t> ∈V</a:t>
            </a:r>
          </a:p>
          <a:p>
            <a:r>
              <a:rPr lang="en-US" sz="2400" b="1" dirty="0"/>
              <a:t>Learn:</a:t>
            </a:r>
            <a:r>
              <a:rPr lang="en-US" sz="2400" dirty="0"/>
              <a:t> </a:t>
            </a:r>
          </a:p>
          <a:p>
            <a:pPr marL="292608" lvl="1" indent="0">
              <a:buNone/>
            </a:pPr>
            <a:r>
              <a:rPr lang="en-US" sz="2200" dirty="0"/>
              <a:t>f(w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 P(w</a:t>
            </a:r>
            <a:r>
              <a:rPr lang="en-US" sz="2200" baseline="-25000" dirty="0"/>
              <a:t>t</a:t>
            </a:r>
            <a:r>
              <a:rPr lang="en-US" sz="2200" dirty="0"/>
              <a:t>|w</a:t>
            </a:r>
            <a:r>
              <a:rPr lang="en-US" sz="2200" baseline="-25000" dirty="0"/>
              <a:t>1</a:t>
            </a:r>
            <a:r>
              <a:rPr lang="en-US" sz="2200" dirty="0"/>
              <a:t> </a:t>
            </a:r>
            <a:r>
              <a:rPr lang="mr-IN" sz="2200" dirty="0"/>
              <a:t>…</a:t>
            </a:r>
            <a:r>
              <a:rPr lang="en-US" sz="2200" dirty="0"/>
              <a:t> w</a:t>
            </a:r>
            <a:r>
              <a:rPr lang="en-US" sz="2200" baseline="-25000" dirty="0"/>
              <a:t>t-1</a:t>
            </a:r>
            <a:r>
              <a:rPr lang="en-US" sz="2200" dirty="0"/>
              <a:t>)</a:t>
            </a:r>
          </a:p>
          <a:p>
            <a:pPr marL="292608" lvl="1" indent="0">
              <a:buNone/>
            </a:pPr>
            <a:r>
              <a:rPr lang="en-US" sz="2200" dirty="0"/>
              <a:t>Subject to giving a high probability to an unseen text/dev set (e.g. minimizing the perplexity)</a:t>
            </a:r>
          </a:p>
          <a:p>
            <a:r>
              <a:rPr lang="en-US" sz="2400" b="1" dirty="0"/>
              <a:t>Constraint: </a:t>
            </a:r>
          </a:p>
          <a:p>
            <a:pPr marL="292608" lvl="1" indent="0">
              <a:buNone/>
            </a:pPr>
            <a:r>
              <a:rPr lang="en-US" sz="2200" dirty="0"/>
              <a:t>Create a proper probability distribution (e.g. sums to 1) so that we can take the product of conditional probabilities to get the joint probability of a sentence</a:t>
            </a:r>
            <a:endParaRPr lang="en-US" sz="2200" b="1" dirty="0"/>
          </a:p>
        </p:txBody>
      </p:sp>
    </p:spTree>
    <p:extLst>
      <p:ext uri="{BB962C8B-B14F-4D97-AF65-F5344CB8AC3E}">
        <p14:creationId xmlns:p14="http://schemas.microsoft.com/office/powerpoint/2010/main" val="1514014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Create a mapping function C from any word in V onto ℝ</a:t>
            </a:r>
            <a:r>
              <a:rPr lang="en-US" sz="2400" baseline="30000" dirty="0"/>
              <a:t>M</a:t>
            </a:r>
            <a:r>
              <a:rPr lang="en-US" sz="2400" dirty="0"/>
              <a:t>. Store this in a V-by-M matrix.  Initialize it with singular value decomposition (SVD).</a:t>
            </a:r>
            <a:endParaRPr lang="en-US" sz="2400" baseline="30000" dirty="0"/>
          </a:p>
          <a:p>
            <a:pPr marL="457200" indent="-457200">
              <a:buFont typeface="+mj-lt"/>
              <a:buAutoNum type="arabicPeriod"/>
            </a:pPr>
            <a:r>
              <a:rPr lang="en-US" sz="2400" dirty="0"/>
              <a:t>The neural architecture: a function </a:t>
            </a:r>
            <a:r>
              <a:rPr lang="en-US" sz="2400" i="1" dirty="0"/>
              <a:t>g</a:t>
            </a:r>
            <a:r>
              <a:rPr lang="en-US" sz="2400" dirty="0"/>
              <a:t> maps sequence of word vectors onto a probability distribution over the vocabulary V</a:t>
            </a:r>
          </a:p>
          <a:p>
            <a:pPr algn="ctr"/>
            <a:r>
              <a:rPr lang="en-US" sz="2400" dirty="0"/>
              <a:t>g(C(</a:t>
            </a:r>
            <a:r>
              <a:rPr lang="en-US" sz="2400" dirty="0" err="1"/>
              <a:t>w</a:t>
            </a:r>
            <a:r>
              <a:rPr lang="en-US" sz="2400" baseline="-25000" dirty="0" err="1"/>
              <a:t>t</a:t>
            </a:r>
            <a:r>
              <a:rPr lang="en-US" sz="2400" baseline="-25000" dirty="0"/>
              <a:t>-n</a:t>
            </a:r>
            <a:r>
              <a:rPr lang="en-US" sz="2400" dirty="0"/>
              <a:t>) </a:t>
            </a:r>
            <a:r>
              <a:rPr lang="mr-IN" sz="2400" dirty="0"/>
              <a:t>…</a:t>
            </a:r>
            <a:r>
              <a:rPr lang="en-US" sz="2400" dirty="0"/>
              <a:t> C(w</a:t>
            </a:r>
            <a:r>
              <a:rPr lang="en-US" sz="2400" baseline="-25000" dirty="0"/>
              <a:t>t-1</a:t>
            </a:r>
            <a:r>
              <a:rPr lang="en-US" sz="2400" dirty="0"/>
              <a:t>)) = P(</a:t>
            </a:r>
            <a:r>
              <a:rPr lang="en-US" sz="2400" dirty="0" err="1"/>
              <a:t>w</a:t>
            </a:r>
            <a:r>
              <a:rPr lang="en-US" sz="2400" baseline="-25000" dirty="0" err="1"/>
              <a:t>t</a:t>
            </a:r>
            <a:r>
              <a:rPr lang="en-US" sz="2400" dirty="0" err="1"/>
              <a:t>|w</a:t>
            </a:r>
            <a:r>
              <a:rPr lang="en-US" sz="2400" baseline="-25000" dirty="0" err="1"/>
              <a:t>t-n</a:t>
            </a:r>
            <a:r>
              <a:rPr lang="en-US" sz="2400" dirty="0"/>
              <a:t> </a:t>
            </a:r>
            <a:r>
              <a:rPr lang="mr-IN" sz="2400" dirty="0"/>
              <a:t>…</a:t>
            </a:r>
            <a:r>
              <a:rPr lang="en-US" sz="2400" dirty="0"/>
              <a:t> w</a:t>
            </a:r>
            <a:r>
              <a:rPr lang="en-US" sz="2400" baseline="-25000" dirty="0"/>
              <a:t>t-1</a:t>
            </a:r>
            <a:r>
              <a:rPr lang="en-US" sz="2400" dirty="0"/>
              <a:t>)</a:t>
            </a:r>
          </a:p>
          <a:p>
            <a:endParaRPr lang="en-US" sz="2400" dirty="0"/>
          </a:p>
        </p:txBody>
      </p:sp>
    </p:spTree>
    <p:extLst>
      <p:ext uri="{BB962C8B-B14F-4D97-AF65-F5344CB8AC3E}">
        <p14:creationId xmlns:p14="http://schemas.microsoft.com/office/powerpoint/2010/main" val="2188234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4354" y="0"/>
            <a:ext cx="9563292" cy="6858000"/>
          </a:xfrm>
          <a:prstGeom prst="rect">
            <a:avLst/>
          </a:prstGeom>
        </p:spPr>
      </p:pic>
    </p:spTree>
    <p:extLst>
      <p:ext uri="{BB962C8B-B14F-4D97-AF65-F5344CB8AC3E}">
        <p14:creationId xmlns:p14="http://schemas.microsoft.com/office/powerpoint/2010/main" val="234316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819401"/>
            <a:ext cx="7696200" cy="4208859"/>
          </a:xfrm>
          <a:prstGeom prst="rect">
            <a:avLst/>
          </a:prstGeom>
        </p:spPr>
      </p:pic>
      <p:sp>
        <p:nvSpPr>
          <p:cNvPr id="2" name="Title 1"/>
          <p:cNvSpPr>
            <a:spLocks noGrp="1"/>
          </p:cNvSpPr>
          <p:nvPr>
            <p:ph type="title" idx="4294967295"/>
          </p:nvPr>
        </p:nvSpPr>
        <p:spPr>
          <a:xfrm>
            <a:off x="0" y="365125"/>
            <a:ext cx="10953750" cy="771525"/>
          </a:xfrm>
        </p:spPr>
        <p:txBody>
          <a:bodyPr/>
          <a:lstStyle/>
          <a:p>
            <a:r>
              <a:rPr lang="en-US" dirty="0"/>
              <a:t>Word </a:t>
            </a:r>
            <a:r>
              <a:rPr lang="en-US" dirty="0" err="1"/>
              <a:t>embeddings</a:t>
            </a:r>
            <a:endParaRPr lang="en-US" dirty="0"/>
          </a:p>
        </p:txBody>
      </p:sp>
      <p:sp>
        <p:nvSpPr>
          <p:cNvPr id="3" name="Content Placeholder 2"/>
          <p:cNvSpPr>
            <a:spLocks noGrp="1"/>
          </p:cNvSpPr>
          <p:nvPr>
            <p:ph idx="4294967295"/>
          </p:nvPr>
        </p:nvSpPr>
        <p:spPr>
          <a:xfrm>
            <a:off x="0" y="1347788"/>
            <a:ext cx="10515600" cy="4794250"/>
          </a:xfrm>
        </p:spPr>
        <p:txBody>
          <a:bodyPr>
            <a:normAutofit/>
          </a:bodyPr>
          <a:lstStyle/>
          <a:p>
            <a:r>
              <a:rPr lang="en-US" sz="2400" dirty="0"/>
              <a:t>When the ~50 dimensional vectors that result from training a neural LM are projected down to 2-dimensions, we see a lot of words that are intuitively similar to each other are close together.</a:t>
            </a:r>
          </a:p>
        </p:txBody>
      </p:sp>
    </p:spTree>
    <p:extLst>
      <p:ext uri="{BB962C8B-B14F-4D97-AF65-F5344CB8AC3E}">
        <p14:creationId xmlns:p14="http://schemas.microsoft.com/office/powerpoint/2010/main" val="3819303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State of the art neural LMs</a:t>
            </a:r>
          </a:p>
        </p:txBody>
      </p:sp>
      <p:sp>
        <p:nvSpPr>
          <p:cNvPr id="3" name="Content Placeholder 2"/>
          <p:cNvSpPr>
            <a:spLocks noGrp="1"/>
          </p:cNvSpPr>
          <p:nvPr>
            <p:ph idx="4294967295"/>
          </p:nvPr>
        </p:nvSpPr>
        <p:spPr>
          <a:xfrm>
            <a:off x="0" y="1347788"/>
            <a:ext cx="10515600" cy="4794250"/>
          </a:xfrm>
        </p:spPr>
        <p:txBody>
          <a:bodyPr>
            <a:normAutofit/>
          </a:bodyPr>
          <a:lstStyle/>
          <a:p>
            <a:r>
              <a:rPr lang="en-US" sz="4000" dirty="0" err="1"/>
              <a:t>ELMo</a:t>
            </a:r>
            <a:endParaRPr lang="en-US" sz="4000" dirty="0"/>
          </a:p>
          <a:p>
            <a:r>
              <a:rPr lang="en-US" sz="4000" dirty="0"/>
              <a:t>GPT</a:t>
            </a:r>
          </a:p>
          <a:p>
            <a:r>
              <a:rPr lang="en-US" sz="4000" dirty="0"/>
              <a:t>BERT</a:t>
            </a:r>
          </a:p>
          <a:p>
            <a:r>
              <a:rPr lang="en-US" sz="4000" dirty="0"/>
              <a:t>GPT-3</a:t>
            </a:r>
          </a:p>
        </p:txBody>
      </p:sp>
      <p:pic>
        <p:nvPicPr>
          <p:cNvPr id="4" name="Content Placeholder 4"/>
          <p:cNvPicPr>
            <a:picLocks noChangeAspect="1"/>
          </p:cNvPicPr>
          <p:nvPr/>
        </p:nvPicPr>
        <p:blipFill>
          <a:blip r:embed="rId3"/>
          <a:stretch>
            <a:fillRect/>
          </a:stretch>
        </p:blipFill>
        <p:spPr>
          <a:xfrm>
            <a:off x="7380790" y="2835276"/>
            <a:ext cx="3287211" cy="4022725"/>
          </a:xfrm>
          <a:prstGeom prst="rect">
            <a:avLst/>
          </a:prstGeom>
        </p:spPr>
      </p:pic>
      <p:pic>
        <p:nvPicPr>
          <p:cNvPr id="5" name="Picture 4"/>
          <p:cNvPicPr>
            <a:picLocks noChangeAspect="1"/>
          </p:cNvPicPr>
          <p:nvPr/>
        </p:nvPicPr>
        <p:blipFill>
          <a:blip r:embed="rId4"/>
          <a:stretch>
            <a:fillRect/>
          </a:stretch>
        </p:blipFill>
        <p:spPr>
          <a:xfrm>
            <a:off x="5562601" y="1371600"/>
            <a:ext cx="2423705" cy="5562600"/>
          </a:xfrm>
          <a:prstGeom prst="rect">
            <a:avLst/>
          </a:prstGeom>
        </p:spPr>
      </p:pic>
    </p:spTree>
    <p:extLst>
      <p:ext uri="{BB962C8B-B14F-4D97-AF65-F5344CB8AC3E}">
        <p14:creationId xmlns:p14="http://schemas.microsoft.com/office/powerpoint/2010/main" val="2223026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NLP: Vector Semantics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6</a:t>
            </a:r>
          </a:p>
          <a:p>
            <a:endParaRPr lang="en-US" dirty="0"/>
          </a:p>
        </p:txBody>
      </p:sp>
    </p:spTree>
    <p:extLst>
      <p:ext uri="{BB962C8B-B14F-4D97-AF65-F5344CB8AC3E}">
        <p14:creationId xmlns:p14="http://schemas.microsoft.com/office/powerpoint/2010/main" val="4024197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EB77-D748-7642-BB64-0466E2E7733F}"/>
              </a:ext>
            </a:extLst>
          </p:cNvPr>
          <p:cNvSpPr>
            <a:spLocks noGrp="1"/>
          </p:cNvSpPr>
          <p:nvPr>
            <p:ph type="title"/>
          </p:nvPr>
        </p:nvSpPr>
        <p:spPr/>
        <p:txBody>
          <a:bodyPr/>
          <a:lstStyle/>
          <a:p>
            <a:r>
              <a:rPr lang="en-US" dirty="0"/>
              <a:t>Word Meaning</a:t>
            </a:r>
          </a:p>
        </p:txBody>
      </p:sp>
      <p:sp>
        <p:nvSpPr>
          <p:cNvPr id="3" name="Content Placeholder 2">
            <a:extLst>
              <a:ext uri="{FF2B5EF4-FFF2-40B4-BE49-F238E27FC236}">
                <a16:creationId xmlns:a16="http://schemas.microsoft.com/office/drawing/2014/main" id="{0D639EFF-DE1B-164E-9663-C127DE39A567}"/>
              </a:ext>
            </a:extLst>
          </p:cNvPr>
          <p:cNvSpPr>
            <a:spLocks noGrp="1"/>
          </p:cNvSpPr>
          <p:nvPr>
            <p:ph idx="1"/>
          </p:nvPr>
        </p:nvSpPr>
        <p:spPr/>
        <p:txBody>
          <a:bodyPr>
            <a:normAutofit/>
          </a:bodyPr>
          <a:lstStyle/>
          <a:p>
            <a:r>
              <a:rPr lang="en-US" dirty="0"/>
              <a:t>How should we </a:t>
            </a:r>
            <a:r>
              <a:rPr lang="en-US" b="1" dirty="0"/>
              <a:t>represent</a:t>
            </a:r>
            <a:r>
              <a:rPr lang="en-US" dirty="0"/>
              <a:t> the </a:t>
            </a:r>
            <a:r>
              <a:rPr lang="en-US" b="1" dirty="0"/>
              <a:t>meaning</a:t>
            </a:r>
            <a:r>
              <a:rPr lang="en-US" dirty="0"/>
              <a:t> of a word?</a:t>
            </a:r>
          </a:p>
          <a:p>
            <a:r>
              <a:rPr lang="en-US" dirty="0"/>
              <a:t>In N-gram LMs we represented words as a string of letters or as an index in a vocabulary list.  </a:t>
            </a:r>
          </a:p>
          <a:p>
            <a:r>
              <a:rPr lang="en-US" dirty="0"/>
              <a:t>Ideally, we want a meaning representation to encode:</a:t>
            </a:r>
          </a:p>
          <a:p>
            <a:pPr marL="457200" indent="-457200">
              <a:buFont typeface="+mj-lt"/>
              <a:buAutoNum type="arabicPeriod"/>
            </a:pPr>
            <a:r>
              <a:rPr lang="en-US" b="1" dirty="0"/>
              <a:t>Synonyms</a:t>
            </a:r>
            <a:r>
              <a:rPr lang="en-US" dirty="0"/>
              <a:t> – words that have similar meanings</a:t>
            </a:r>
          </a:p>
          <a:p>
            <a:pPr marL="457200" indent="-457200">
              <a:buFont typeface="+mj-lt"/>
              <a:buAutoNum type="arabicPeriod"/>
            </a:pPr>
            <a:r>
              <a:rPr lang="en-US" b="1" dirty="0"/>
              <a:t>Antonyms</a:t>
            </a:r>
            <a:r>
              <a:rPr lang="en-US" dirty="0"/>
              <a:t> – words that have opposite meanings</a:t>
            </a:r>
          </a:p>
          <a:p>
            <a:pPr marL="457200" indent="-457200">
              <a:buFont typeface="+mj-lt"/>
              <a:buAutoNum type="arabicPeriod"/>
            </a:pPr>
            <a:r>
              <a:rPr lang="en-US" b="1" dirty="0"/>
              <a:t>Connotations</a:t>
            </a:r>
            <a:r>
              <a:rPr lang="en-US" dirty="0"/>
              <a:t> – words that are positive or negative</a:t>
            </a:r>
          </a:p>
          <a:p>
            <a:pPr marL="457200" indent="-457200">
              <a:buFont typeface="+mj-lt"/>
              <a:buAutoNum type="arabicPeriod"/>
            </a:pPr>
            <a:r>
              <a:rPr lang="en-US" b="1" dirty="0"/>
              <a:t>Semantic Roles </a:t>
            </a:r>
            <a:r>
              <a:rPr lang="en-US" dirty="0"/>
              <a:t>– </a:t>
            </a:r>
            <a:r>
              <a:rPr lang="en-US" i="1" dirty="0"/>
              <a:t>buy, sell</a:t>
            </a:r>
            <a:r>
              <a:rPr lang="en-US" dirty="0"/>
              <a:t>, and </a:t>
            </a:r>
            <a:r>
              <a:rPr lang="en-US" i="1" dirty="0"/>
              <a:t>pay </a:t>
            </a:r>
            <a:r>
              <a:rPr lang="en-US" dirty="0"/>
              <a:t>are different parts of the same underlying </a:t>
            </a:r>
            <a:r>
              <a:rPr lang="en-US" i="1" dirty="0"/>
              <a:t>purchasing</a:t>
            </a:r>
            <a:r>
              <a:rPr lang="en-US" dirty="0"/>
              <a:t> event </a:t>
            </a:r>
          </a:p>
          <a:p>
            <a:pPr marL="457200" indent="-457200">
              <a:buFont typeface="+mj-lt"/>
              <a:buAutoNum type="arabicPeriod"/>
            </a:pPr>
            <a:r>
              <a:rPr lang="en-US" dirty="0"/>
              <a:t>Support for </a:t>
            </a:r>
            <a:r>
              <a:rPr lang="en-US" b="1" dirty="0"/>
              <a:t>entailment</a:t>
            </a:r>
          </a:p>
        </p:txBody>
      </p:sp>
    </p:spTree>
    <p:extLst>
      <p:ext uri="{BB962C8B-B14F-4D97-AF65-F5344CB8AC3E}">
        <p14:creationId xmlns:p14="http://schemas.microsoft.com/office/powerpoint/2010/main" val="2488584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AC64-4E73-A54A-9D82-26150FF06227}"/>
              </a:ext>
            </a:extLst>
          </p:cNvPr>
          <p:cNvSpPr>
            <a:spLocks noGrp="1"/>
          </p:cNvSpPr>
          <p:nvPr>
            <p:ph type="title"/>
          </p:nvPr>
        </p:nvSpPr>
        <p:spPr/>
        <p:txBody>
          <a:bodyPr/>
          <a:lstStyle/>
          <a:p>
            <a:r>
              <a:rPr lang="en-US" dirty="0"/>
              <a:t>Entailment in formal semantics</a:t>
            </a:r>
          </a:p>
        </p:txBody>
      </p:sp>
      <p:pic>
        <p:nvPicPr>
          <p:cNvPr id="3" name="Image" descr="Image">
            <a:extLst>
              <a:ext uri="{FF2B5EF4-FFF2-40B4-BE49-F238E27FC236}">
                <a16:creationId xmlns:a16="http://schemas.microsoft.com/office/drawing/2014/main" id="{8391279B-0852-514E-A3D3-CB2FACA444D9}"/>
              </a:ext>
            </a:extLst>
          </p:cNvPr>
          <p:cNvPicPr>
            <a:picLocks noChangeAspect="1"/>
          </p:cNvPicPr>
          <p:nvPr/>
        </p:nvPicPr>
        <p:blipFill>
          <a:blip r:embed="rId2"/>
          <a:stretch>
            <a:fillRect/>
          </a:stretch>
        </p:blipFill>
        <p:spPr>
          <a:xfrm>
            <a:off x="1043345" y="1137177"/>
            <a:ext cx="9666781" cy="4993259"/>
          </a:xfrm>
          <a:prstGeom prst="rect">
            <a:avLst/>
          </a:prstGeom>
          <a:ln w="12700">
            <a:miter lim="400000"/>
          </a:ln>
        </p:spPr>
      </p:pic>
    </p:spTree>
    <p:extLst>
      <p:ext uri="{BB962C8B-B14F-4D97-AF65-F5344CB8AC3E}">
        <p14:creationId xmlns:p14="http://schemas.microsoft.com/office/powerpoint/2010/main" val="2710725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CF8C1-7077-0146-B9B1-85932998CE97}"/>
              </a:ext>
            </a:extLst>
          </p:cNvPr>
          <p:cNvSpPr>
            <a:spLocks noGrp="1"/>
          </p:cNvSpPr>
          <p:nvPr>
            <p:ph type="title"/>
          </p:nvPr>
        </p:nvSpPr>
        <p:spPr/>
        <p:txBody>
          <a:bodyPr/>
          <a:lstStyle/>
          <a:p>
            <a:r>
              <a:rPr lang="en-US" dirty="0"/>
              <a:t>Entailment in formal semantics</a:t>
            </a:r>
          </a:p>
        </p:txBody>
      </p:sp>
      <p:sp>
        <p:nvSpPr>
          <p:cNvPr id="3" name="All animals have an ulnar artery…">
            <a:extLst>
              <a:ext uri="{FF2B5EF4-FFF2-40B4-BE49-F238E27FC236}">
                <a16:creationId xmlns:a16="http://schemas.microsoft.com/office/drawing/2014/main" id="{23A33E73-C031-0F40-BFBC-88CFDAE385E7}"/>
              </a:ext>
            </a:extLst>
          </p:cNvPr>
          <p:cNvSpPr txBox="1"/>
          <p:nvPr/>
        </p:nvSpPr>
        <p:spPr>
          <a:xfrm>
            <a:off x="2890744" y="2404964"/>
            <a:ext cx="5248233" cy="1338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lgn="ctr">
              <a:defRPr sz="3900"/>
            </a:pPr>
            <a:r>
              <a:rPr sz="2742" dirty="0"/>
              <a:t>All animals have an ulnar artery</a:t>
            </a:r>
          </a:p>
          <a:p>
            <a:pPr algn="ctr">
              <a:defRPr sz="3900"/>
            </a:pPr>
            <a:r>
              <a:rPr sz="2742" dirty="0"/>
              <a:t>⇒ </a:t>
            </a:r>
          </a:p>
          <a:p>
            <a:pPr algn="ctr">
              <a:defRPr sz="3900"/>
            </a:pPr>
            <a:r>
              <a:rPr sz="2742" dirty="0"/>
              <a:t>All dogs have an ulnar artery</a:t>
            </a:r>
          </a:p>
        </p:txBody>
      </p:sp>
      <p:sp>
        <p:nvSpPr>
          <p:cNvPr id="4" name="+ Mathematically well-understood + Powerful machinery for handling logical operations…">
            <a:extLst>
              <a:ext uri="{FF2B5EF4-FFF2-40B4-BE49-F238E27FC236}">
                <a16:creationId xmlns:a16="http://schemas.microsoft.com/office/drawing/2014/main" id="{5672F2FB-6FBA-7844-A348-4485E2DE5EA0}"/>
              </a:ext>
            </a:extLst>
          </p:cNvPr>
          <p:cNvSpPr txBox="1"/>
          <p:nvPr/>
        </p:nvSpPr>
        <p:spPr>
          <a:xfrm>
            <a:off x="2140936" y="5010811"/>
            <a:ext cx="7471597" cy="11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300" b="0"/>
            </a:pPr>
            <a:r>
              <a:rPr sz="2320" dirty="0"/>
              <a:t>+ Mathematically well-understood</a:t>
            </a:r>
            <a:br>
              <a:rPr sz="2320" dirty="0"/>
            </a:br>
            <a:r>
              <a:rPr sz="2320" dirty="0"/>
              <a:t>+ Powerful machinery for handling logical operations </a:t>
            </a:r>
          </a:p>
          <a:p>
            <a:pPr>
              <a:defRPr sz="3300" b="0"/>
            </a:pPr>
            <a:r>
              <a:rPr sz="2320" dirty="0"/>
              <a:t>- Knowledge must come from somewhere else </a:t>
            </a:r>
          </a:p>
        </p:txBody>
      </p:sp>
    </p:spTree>
    <p:extLst>
      <p:ext uri="{BB962C8B-B14F-4D97-AF65-F5344CB8AC3E}">
        <p14:creationId xmlns:p14="http://schemas.microsoft.com/office/powerpoint/2010/main" val="398268470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Screenshot 2018-06-07 13.53.24.png" descr="Screenshot 2018-06-07 13.53.24.png"/>
          <p:cNvPicPr>
            <a:picLocks noChangeAspect="1"/>
          </p:cNvPicPr>
          <p:nvPr/>
        </p:nvPicPr>
        <p:blipFill>
          <a:blip r:embed="rId2"/>
          <a:stretch>
            <a:fillRect/>
          </a:stretch>
        </p:blipFill>
        <p:spPr>
          <a:xfrm>
            <a:off x="1" y="-4046217"/>
            <a:ext cx="12191999" cy="12572996"/>
          </a:xfrm>
          <a:prstGeom prst="rect">
            <a:avLst/>
          </a:prstGeom>
          <a:ln w="12700">
            <a:miter lim="400000"/>
          </a:ln>
        </p:spPr>
      </p:pic>
    </p:spTree>
    <p:extLst>
      <p:ext uri="{BB962C8B-B14F-4D97-AF65-F5344CB8AC3E}">
        <p14:creationId xmlns:p14="http://schemas.microsoft.com/office/powerpoint/2010/main" val="1110418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Estimate the probability of a sentence consisting of word sequence w</a:t>
                </a:r>
                <a:r>
                  <a:rPr lang="en-US" baseline="-25000" dirty="0"/>
                  <a:t>1:n</a:t>
                </a:r>
              </a:p>
              <a:p>
                <a:endParaRPr lang="en-US" baseline="-25000"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i="1">
                                  <a:latin typeface="Cambria Math" panose="02040503050406030204" pitchFamily="18" charset="0"/>
                                </a:rPr>
                                <m:t>𝑛</m:t>
                              </m:r>
                            </m:sub>
                          </m:sSub>
                        </m:e>
                      </m:d>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𝑃</m:t>
                          </m:r>
                          <m:d>
                            <m:dPr>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sub>
                              </m:sSub>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e>
                      </m:nary>
                    </m:oMath>
                  </m:oMathPara>
                </a14:m>
                <a:endParaRPr lang="en-US" baseline="-25000" dirty="0"/>
              </a:p>
              <a:p>
                <a:endParaRPr lang="en-US" dirty="0"/>
              </a:p>
              <a:p>
                <a:r>
                  <a:rPr lang="en-US" dirty="0"/>
                  <a:t>We need to estimate the probability of </a:t>
                </a:r>
                <a:r>
                  <a:rPr lang="en-US" i="1" dirty="0"/>
                  <a:t>P</a:t>
                </a:r>
                <a:r>
                  <a:rPr lang="en-US" dirty="0"/>
                  <a:t>(w</a:t>
                </a:r>
                <a:r>
                  <a:rPr lang="en-US" baseline="-25000" dirty="0"/>
                  <a:t>i+1</a:t>
                </a:r>
                <a:r>
                  <a:rPr lang="en-US" dirty="0"/>
                  <a:t>|w</a:t>
                </a:r>
                <a:r>
                  <a:rPr lang="en-US" baseline="-25000" dirty="0"/>
                  <a:t>k-i:i</a:t>
                </a:r>
                <a:r>
                  <a:rPr lang="en-US" dirty="0"/>
                  <a:t>) from a large corpus.</a:t>
                </a:r>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m:t>
                          </m:r>
                        </m:den>
                      </m:f>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𝑎𝑑𝑑</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9524"/>
                </a:stretch>
              </a:blipFill>
            </p:spPr>
            <p:txBody>
              <a:bodyPr/>
              <a:lstStyle/>
              <a:p>
                <a:r>
                  <a:rPr lang="en-US">
                    <a:noFill/>
                  </a:rPr>
                  <a:t> </a:t>
                </a:r>
              </a:p>
            </p:txBody>
          </p:sp>
        </mc:Fallback>
      </mc:AlternateContent>
    </p:spTree>
    <p:extLst>
      <p:ext uri="{BB962C8B-B14F-4D97-AF65-F5344CB8AC3E}">
        <p14:creationId xmlns:p14="http://schemas.microsoft.com/office/powerpoint/2010/main" val="1923052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Image" descr="Image"/>
          <p:cNvPicPr>
            <a:picLocks noChangeAspect="1"/>
          </p:cNvPicPr>
          <p:nvPr/>
        </p:nvPicPr>
        <p:blipFill>
          <a:blip r:embed="rId2"/>
          <a:stretch>
            <a:fillRect/>
          </a:stretch>
        </p:blipFill>
        <p:spPr>
          <a:xfrm>
            <a:off x="0" y="-4075457"/>
            <a:ext cx="12192000" cy="14643154"/>
          </a:xfrm>
          <a:prstGeom prst="rect">
            <a:avLst/>
          </a:prstGeom>
          <a:ln w="12700">
            <a:miter lim="400000"/>
          </a:ln>
        </p:spPr>
      </p:pic>
    </p:spTree>
    <p:extLst>
      <p:ext uri="{BB962C8B-B14F-4D97-AF65-F5344CB8AC3E}">
        <p14:creationId xmlns:p14="http://schemas.microsoft.com/office/powerpoint/2010/main" val="3122452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 descr="Image"/>
          <p:cNvPicPr>
            <a:picLocks noChangeAspect="1"/>
          </p:cNvPicPr>
          <p:nvPr/>
        </p:nvPicPr>
        <p:blipFill>
          <a:blip r:embed="rId2"/>
          <a:stretch>
            <a:fillRect/>
          </a:stretch>
        </p:blipFill>
        <p:spPr>
          <a:xfrm>
            <a:off x="0" y="-7409661"/>
            <a:ext cx="12192000" cy="14349957"/>
          </a:xfrm>
          <a:prstGeom prst="rect">
            <a:avLst/>
          </a:prstGeom>
          <a:ln w="12700">
            <a:miter lim="400000"/>
          </a:ln>
        </p:spPr>
      </p:pic>
    </p:spTree>
    <p:extLst>
      <p:ext uri="{BB962C8B-B14F-4D97-AF65-F5344CB8AC3E}">
        <p14:creationId xmlns:p14="http://schemas.microsoft.com/office/powerpoint/2010/main" val="3376565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Lexical Semantics"/>
          <p:cNvSpPr txBox="1">
            <a:spLocks noGrp="1"/>
          </p:cNvSpPr>
          <p:nvPr>
            <p:ph type="title"/>
          </p:nvPr>
        </p:nvSpPr>
        <p:spPr>
          <a:prstGeom prst="rect">
            <a:avLst/>
          </a:prstGeom>
        </p:spPr>
        <p:txBody>
          <a:bodyPr/>
          <a:lstStyle/>
          <a:p>
            <a:r>
              <a:t>Lexical Semantics</a:t>
            </a:r>
          </a:p>
        </p:txBody>
      </p:sp>
      <p:sp>
        <p:nvSpPr>
          <p:cNvPr id="176"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00" name="Group"/>
          <p:cNvGrpSpPr/>
          <p:nvPr/>
        </p:nvGrpSpPr>
        <p:grpSpPr>
          <a:xfrm>
            <a:off x="2014235" y="2352255"/>
            <a:ext cx="3818810" cy="2662554"/>
            <a:chOff x="0" y="0"/>
            <a:chExt cx="5431196" cy="3786742"/>
          </a:xfrm>
        </p:grpSpPr>
        <p:sp>
          <p:nvSpPr>
            <p:cNvPr id="177" name="act"/>
            <p:cNvSpPr txBox="1"/>
            <p:nvPr/>
          </p:nvSpPr>
          <p:spPr>
            <a:xfrm>
              <a:off x="2890541" y="0"/>
              <a:ext cx="654305"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178"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179"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180"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181"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182"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183"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184"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185"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186"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187"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188"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189"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0"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1"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2"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3"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4"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5"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6"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7"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8"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9"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2070027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Image" descr="Image"/>
          <p:cNvPicPr>
            <a:picLocks noChangeAspect="1"/>
          </p:cNvPicPr>
          <p:nvPr/>
        </p:nvPicPr>
        <p:blipFill>
          <a:blip r:embed="rId3"/>
          <a:stretch>
            <a:fillRect/>
          </a:stretch>
        </p:blipFill>
        <p:spPr>
          <a:xfrm>
            <a:off x="5475226" y="2075482"/>
            <a:ext cx="5196929" cy="3087351"/>
          </a:xfrm>
          <a:prstGeom prst="rect">
            <a:avLst/>
          </a:prstGeom>
          <a:ln w="12700">
            <a:miter lim="400000"/>
          </a:ln>
        </p:spPr>
      </p:pic>
      <p:sp>
        <p:nvSpPr>
          <p:cNvPr id="203" name="Lexical Semantics"/>
          <p:cNvSpPr txBox="1">
            <a:spLocks noGrp="1"/>
          </p:cNvSpPr>
          <p:nvPr>
            <p:ph type="title"/>
          </p:nvPr>
        </p:nvSpPr>
        <p:spPr>
          <a:prstGeom prst="rect">
            <a:avLst/>
          </a:prstGeom>
        </p:spPr>
        <p:txBody>
          <a:bodyPr/>
          <a:lstStyle/>
          <a:p>
            <a:r>
              <a:t>Lexical Semantics</a:t>
            </a:r>
          </a:p>
        </p:txBody>
      </p:sp>
      <p:sp>
        <p:nvSpPr>
          <p:cNvPr id="204" name="Vector Space Models"/>
          <p:cNvSpPr txBox="1"/>
          <p:nvPr/>
        </p:nvSpPr>
        <p:spPr>
          <a:xfrm>
            <a:off x="5646760" y="5150367"/>
            <a:ext cx="4853862" cy="613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Vector Space Models</a:t>
            </a:r>
          </a:p>
        </p:txBody>
      </p:sp>
      <p:sp>
        <p:nvSpPr>
          <p:cNvPr id="205"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29" name="Group"/>
          <p:cNvGrpSpPr/>
          <p:nvPr/>
        </p:nvGrpSpPr>
        <p:grpSpPr>
          <a:xfrm>
            <a:off x="2014235" y="2352255"/>
            <a:ext cx="3818810" cy="2662554"/>
            <a:chOff x="0" y="0"/>
            <a:chExt cx="5431196" cy="3786742"/>
          </a:xfrm>
        </p:grpSpPr>
        <p:sp>
          <p:nvSpPr>
            <p:cNvPr id="206" name="act"/>
            <p:cNvSpPr txBox="1"/>
            <p:nvPr/>
          </p:nvSpPr>
          <p:spPr>
            <a:xfrm>
              <a:off x="2890541" y="0"/>
              <a:ext cx="654305"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207"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208"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209"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210"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211"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212"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213"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214"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215"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216"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217"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218"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19"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0"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1"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2"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3"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4"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5"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6"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7"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8"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141488861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0" y="365126"/>
            <a:ext cx="12281854" cy="7296308"/>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t>Vector Space Models</a:t>
            </a:r>
          </a:p>
        </p:txBody>
      </p:sp>
    </p:spTree>
    <p:extLst>
      <p:ext uri="{BB962C8B-B14F-4D97-AF65-F5344CB8AC3E}">
        <p14:creationId xmlns:p14="http://schemas.microsoft.com/office/powerpoint/2010/main" val="2757001932"/>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A8DC5-E3B2-B148-98F8-0C34E88766BA}"/>
              </a:ext>
            </a:extLst>
          </p:cNvPr>
          <p:cNvSpPr>
            <a:spLocks noGrp="1"/>
          </p:cNvSpPr>
          <p:nvPr>
            <p:ph type="title"/>
          </p:nvPr>
        </p:nvSpPr>
        <p:spPr/>
        <p:txBody>
          <a:bodyPr/>
          <a:lstStyle/>
          <a:p>
            <a:r>
              <a:rPr lang="en-US" dirty="0"/>
              <a:t>Dictionary Definitions</a:t>
            </a:r>
          </a:p>
        </p:txBody>
      </p:sp>
      <p:sp>
        <p:nvSpPr>
          <p:cNvPr id="3" name="Content Placeholder 2">
            <a:extLst>
              <a:ext uri="{FF2B5EF4-FFF2-40B4-BE49-F238E27FC236}">
                <a16:creationId xmlns:a16="http://schemas.microsoft.com/office/drawing/2014/main" id="{EB6B89FB-5333-6440-AA34-962AB782F1DB}"/>
              </a:ext>
            </a:extLst>
          </p:cNvPr>
          <p:cNvSpPr>
            <a:spLocks noGrp="1"/>
          </p:cNvSpPr>
          <p:nvPr>
            <p:ph idx="1"/>
          </p:nvPr>
        </p:nvSpPr>
        <p:spPr/>
        <p:txBody>
          <a:bodyPr>
            <a:normAutofit/>
          </a:bodyPr>
          <a:lstStyle/>
          <a:p>
            <a:r>
              <a:rPr lang="en-US" dirty="0"/>
              <a:t>Noun</a:t>
            </a:r>
          </a:p>
          <a:p>
            <a:pPr marL="457200" indent="-457200">
              <a:buFont typeface="+mj-lt"/>
              <a:buAutoNum type="arabicPeriod"/>
            </a:pPr>
            <a:r>
              <a:rPr lang="en-US" dirty="0"/>
              <a:t>A small insect.</a:t>
            </a:r>
          </a:p>
          <a:p>
            <a:pPr marL="457200" indent="-457200">
              <a:buFont typeface="+mj-lt"/>
              <a:buAutoNum type="arabicPeriod"/>
            </a:pPr>
            <a:r>
              <a:rPr lang="en-US" dirty="0"/>
              <a:t>A harmful microorganism, as a bacterium or virus.</a:t>
            </a:r>
          </a:p>
          <a:p>
            <a:pPr marL="457200" indent="-457200">
              <a:buFont typeface="+mj-lt"/>
              <a:buAutoNum type="arabicPeriod"/>
            </a:pPr>
            <a:r>
              <a:rPr lang="en-US" dirty="0"/>
              <a:t>An enthusiastic, almost obsessive, interest in something.</a:t>
            </a:r>
            <a:br>
              <a:rPr lang="en-US" dirty="0"/>
            </a:br>
            <a:r>
              <a:rPr lang="en-US" i="1" dirty="0"/>
              <a:t>‘they caught the sailing bug’</a:t>
            </a:r>
          </a:p>
          <a:p>
            <a:pPr marL="457200" indent="-457200">
              <a:buFont typeface="+mj-lt"/>
              <a:buAutoNum type="arabicPeriod"/>
            </a:pPr>
            <a:r>
              <a:rPr lang="en-US" dirty="0"/>
              <a:t>A miniature microphone, typically concealed in a room or telephone, used for surveillance.</a:t>
            </a:r>
          </a:p>
          <a:p>
            <a:pPr marL="457200" indent="-457200">
              <a:buFont typeface="+mj-lt"/>
              <a:buAutoNum type="arabicPeriod"/>
            </a:pPr>
            <a:r>
              <a:rPr lang="en-US" dirty="0"/>
              <a:t>An error in a computer program or system.</a:t>
            </a:r>
          </a:p>
          <a:p>
            <a:r>
              <a:rPr lang="en-US" dirty="0"/>
              <a:t>Verb</a:t>
            </a:r>
          </a:p>
          <a:p>
            <a:pPr marL="457200" indent="-457200">
              <a:buFont typeface="+mj-lt"/>
              <a:buAutoNum type="arabicPeriod"/>
            </a:pPr>
            <a:r>
              <a:rPr lang="en-US" dirty="0"/>
              <a:t>Conceal a miniature microphone in (a room or telephone) in order to monitor or record someone's conversations.</a:t>
            </a:r>
          </a:p>
          <a:p>
            <a:pPr marL="457200" indent="-457200">
              <a:buFont typeface="+mj-lt"/>
              <a:buAutoNum type="arabicPeriod"/>
            </a:pPr>
            <a:r>
              <a:rPr lang="en-US" dirty="0"/>
              <a:t>Annoy or bother (someone)</a:t>
            </a:r>
          </a:p>
          <a:p>
            <a:pPr marL="457200" indent="-457200">
              <a:buFont typeface="+mj-lt"/>
              <a:buAutoNum type="arabicPeriod"/>
            </a:pPr>
            <a:endParaRPr lang="en-US" dirty="0"/>
          </a:p>
          <a:p>
            <a:pPr marL="749808" lvl="1"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83155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BECDA-9942-9845-A406-4A59C61F6FF3}"/>
              </a:ext>
            </a:extLst>
          </p:cNvPr>
          <p:cNvSpPr>
            <a:spLocks noGrp="1"/>
          </p:cNvSpPr>
          <p:nvPr>
            <p:ph type="title"/>
          </p:nvPr>
        </p:nvSpPr>
        <p:spPr/>
        <p:txBody>
          <a:bodyPr/>
          <a:lstStyle/>
          <a:p>
            <a:r>
              <a:rPr lang="en-US" dirty="0"/>
              <a:t>Polysemy </a:t>
            </a:r>
          </a:p>
        </p:txBody>
      </p:sp>
      <p:sp>
        <p:nvSpPr>
          <p:cNvPr id="3" name="Content Placeholder 2">
            <a:extLst>
              <a:ext uri="{FF2B5EF4-FFF2-40B4-BE49-F238E27FC236}">
                <a16:creationId xmlns:a16="http://schemas.microsoft.com/office/drawing/2014/main" id="{E91EC5DD-14E4-B94F-9418-585CEF0FFB7E}"/>
              </a:ext>
            </a:extLst>
          </p:cNvPr>
          <p:cNvSpPr>
            <a:spLocks noGrp="1"/>
          </p:cNvSpPr>
          <p:nvPr>
            <p:ph idx="1"/>
          </p:nvPr>
        </p:nvSpPr>
        <p:spPr/>
        <p:txBody>
          <a:bodyPr/>
          <a:lstStyle/>
          <a:p>
            <a:r>
              <a:rPr lang="en-US" dirty="0"/>
              <a:t>A word that has multiple meanings is called </a:t>
            </a:r>
            <a:r>
              <a:rPr lang="en-US" b="1" dirty="0"/>
              <a:t>polysemous</a:t>
            </a:r>
            <a:r>
              <a:rPr lang="en-US" dirty="0"/>
              <a:t>. We call each of these aspects of the meaning of </a:t>
            </a:r>
            <a:r>
              <a:rPr lang="en-US" i="1" dirty="0"/>
              <a:t>bug</a:t>
            </a:r>
            <a:r>
              <a:rPr lang="en-US" dirty="0"/>
              <a:t> a </a:t>
            </a:r>
            <a:r>
              <a:rPr lang="en-US" b="1" dirty="0"/>
              <a:t>word sense</a:t>
            </a:r>
            <a:r>
              <a:rPr lang="en-US" dirty="0"/>
              <a:t>. </a:t>
            </a:r>
          </a:p>
          <a:p>
            <a:r>
              <a:rPr lang="en-US" dirty="0"/>
              <a:t>Polysemy can make interpretation difficult.  </a:t>
            </a:r>
          </a:p>
          <a:p>
            <a:r>
              <a:rPr lang="en-US" dirty="0"/>
              <a:t>What if someone types “caught a bug” into Google?  </a:t>
            </a:r>
          </a:p>
          <a:p>
            <a:r>
              <a:rPr lang="en-US" b="1" dirty="0"/>
              <a:t>Word sense disambiguation </a:t>
            </a:r>
            <a:r>
              <a:rPr lang="en-US" dirty="0"/>
              <a:t>is the task of determining which sense of a word is being used in a context. </a:t>
            </a:r>
          </a:p>
          <a:p>
            <a:endParaRPr lang="en-US" dirty="0"/>
          </a:p>
        </p:txBody>
      </p:sp>
    </p:spTree>
    <p:extLst>
      <p:ext uri="{BB962C8B-B14F-4D97-AF65-F5344CB8AC3E}">
        <p14:creationId xmlns:p14="http://schemas.microsoft.com/office/powerpoint/2010/main" val="3186435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0085-C411-6545-8CBE-0F027B8A77BD}"/>
              </a:ext>
            </a:extLst>
          </p:cNvPr>
          <p:cNvSpPr>
            <a:spLocks noGrp="1"/>
          </p:cNvSpPr>
          <p:nvPr>
            <p:ph type="title"/>
          </p:nvPr>
        </p:nvSpPr>
        <p:spPr/>
        <p:txBody>
          <a:bodyPr/>
          <a:lstStyle/>
          <a:p>
            <a:r>
              <a:rPr lang="en-US" dirty="0"/>
              <a:t>Synonymy </a:t>
            </a:r>
          </a:p>
        </p:txBody>
      </p:sp>
      <p:sp>
        <p:nvSpPr>
          <p:cNvPr id="3" name="Content Placeholder 2">
            <a:extLst>
              <a:ext uri="{FF2B5EF4-FFF2-40B4-BE49-F238E27FC236}">
                <a16:creationId xmlns:a16="http://schemas.microsoft.com/office/drawing/2014/main" id="{DE281F75-BF6D-3049-B065-B9AE075A9379}"/>
              </a:ext>
            </a:extLst>
          </p:cNvPr>
          <p:cNvSpPr>
            <a:spLocks noGrp="1"/>
          </p:cNvSpPr>
          <p:nvPr>
            <p:ph idx="1"/>
          </p:nvPr>
        </p:nvSpPr>
        <p:spPr/>
        <p:txBody>
          <a:bodyPr>
            <a:normAutofit/>
          </a:bodyPr>
          <a:lstStyle/>
          <a:p>
            <a:r>
              <a:rPr lang="en-US" dirty="0"/>
              <a:t>When one word has a sense whose meaning is nearly identical to a sense of another word then those two words are </a:t>
            </a:r>
            <a:r>
              <a:rPr lang="en-US" b="1" dirty="0"/>
              <a:t>synonyms</a:t>
            </a:r>
            <a:r>
              <a:rPr lang="en-US" dirty="0"/>
              <a:t>. </a:t>
            </a:r>
          </a:p>
          <a:p>
            <a:r>
              <a:rPr lang="en-US" i="1" dirty="0"/>
              <a:t>glitch/error</a:t>
            </a:r>
          </a:p>
          <a:p>
            <a:r>
              <a:rPr lang="en-US" i="1" dirty="0"/>
              <a:t>microbe/bacterium</a:t>
            </a:r>
          </a:p>
          <a:p>
            <a:r>
              <a:rPr lang="en-US" i="1" dirty="0"/>
              <a:t>insect/pest</a:t>
            </a:r>
          </a:p>
          <a:p>
            <a:r>
              <a:rPr lang="en-US" i="1" dirty="0"/>
              <a:t> microphone/wire</a:t>
            </a:r>
            <a:endParaRPr lang="en-US" dirty="0"/>
          </a:p>
          <a:p>
            <a:r>
              <a:rPr lang="en-US" dirty="0"/>
              <a:t>Formally, two words are synonymous if they are </a:t>
            </a:r>
            <a:r>
              <a:rPr lang="en-US" b="1" dirty="0"/>
              <a:t>substitutable</a:t>
            </a:r>
            <a:r>
              <a:rPr lang="en-US" dirty="0"/>
              <a:t> one for the other in </a:t>
            </a:r>
            <a:r>
              <a:rPr lang="en-US" b="1" dirty="0"/>
              <a:t>any sentence </a:t>
            </a:r>
            <a:r>
              <a:rPr lang="en-US" dirty="0"/>
              <a:t>without changing the </a:t>
            </a:r>
            <a:r>
              <a:rPr lang="en-US" b="1" dirty="0"/>
              <a:t>truth conditions </a:t>
            </a:r>
            <a:r>
              <a:rPr lang="en-US" dirty="0"/>
              <a:t>of the sentence. </a:t>
            </a:r>
          </a:p>
          <a:p>
            <a:r>
              <a:rPr lang="en-US" dirty="0"/>
              <a:t>In logic, that means the two words carry the same </a:t>
            </a:r>
            <a:r>
              <a:rPr lang="en-US" b="1" dirty="0"/>
              <a:t>propositional meaning</a:t>
            </a:r>
            <a:r>
              <a:rPr lang="en-US" dirty="0"/>
              <a:t>. </a:t>
            </a:r>
          </a:p>
          <a:p>
            <a:endParaRPr lang="en-US" dirty="0"/>
          </a:p>
        </p:txBody>
      </p:sp>
    </p:spTree>
    <p:extLst>
      <p:ext uri="{BB962C8B-B14F-4D97-AF65-F5344CB8AC3E}">
        <p14:creationId xmlns:p14="http://schemas.microsoft.com/office/powerpoint/2010/main" val="3431039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A099-146C-5641-B38F-4C319707FE44}"/>
              </a:ext>
            </a:extLst>
          </p:cNvPr>
          <p:cNvSpPr>
            <a:spLocks noGrp="1"/>
          </p:cNvSpPr>
          <p:nvPr>
            <p:ph type="title"/>
          </p:nvPr>
        </p:nvSpPr>
        <p:spPr/>
        <p:txBody>
          <a:bodyPr/>
          <a:lstStyle/>
          <a:p>
            <a:r>
              <a:rPr lang="en-US" dirty="0"/>
              <a:t>Principle of Contrast</a:t>
            </a:r>
          </a:p>
        </p:txBody>
      </p:sp>
      <p:sp>
        <p:nvSpPr>
          <p:cNvPr id="3" name="Content Placeholder 2">
            <a:extLst>
              <a:ext uri="{FF2B5EF4-FFF2-40B4-BE49-F238E27FC236}">
                <a16:creationId xmlns:a16="http://schemas.microsoft.com/office/drawing/2014/main" id="{4AF6FD5F-CF23-E64C-8B22-5F8F8031A6AC}"/>
              </a:ext>
            </a:extLst>
          </p:cNvPr>
          <p:cNvSpPr>
            <a:spLocks noGrp="1"/>
          </p:cNvSpPr>
          <p:nvPr>
            <p:ph idx="1"/>
          </p:nvPr>
        </p:nvSpPr>
        <p:spPr/>
        <p:txBody>
          <a:bodyPr/>
          <a:lstStyle/>
          <a:p>
            <a:r>
              <a:rPr lang="en-US" dirty="0"/>
              <a:t>Linguists assume that </a:t>
            </a:r>
            <a:r>
              <a:rPr lang="en-US" b="1" dirty="0"/>
              <a:t>a difference in form </a:t>
            </a:r>
            <a:r>
              <a:rPr lang="en-US" dirty="0"/>
              <a:t>is always associated with a </a:t>
            </a:r>
            <a:r>
              <a:rPr lang="en-US" b="1" dirty="0"/>
              <a:t>difference in meaning</a:t>
            </a:r>
            <a:r>
              <a:rPr lang="en-US" dirty="0"/>
              <a:t>.</a:t>
            </a:r>
          </a:p>
          <a:p>
            <a:r>
              <a:rPr lang="en-US" dirty="0"/>
              <a:t>While substitutions like </a:t>
            </a:r>
            <a:r>
              <a:rPr lang="en-US" i="1" dirty="0"/>
              <a:t>water/H</a:t>
            </a:r>
            <a:r>
              <a:rPr lang="en-US" i="1" baseline="-25000" dirty="0"/>
              <a:t>2</a:t>
            </a:r>
            <a:r>
              <a:rPr lang="en-US" i="1" dirty="0"/>
              <a:t>O</a:t>
            </a:r>
            <a:r>
              <a:rPr lang="en-US" dirty="0"/>
              <a:t> or </a:t>
            </a:r>
            <a:r>
              <a:rPr lang="en-US" i="1" dirty="0"/>
              <a:t>father/dad </a:t>
            </a:r>
            <a:r>
              <a:rPr lang="en-US" dirty="0"/>
              <a:t>are truth preserving, the words are still not identical in meaning.  </a:t>
            </a:r>
          </a:p>
          <a:p>
            <a:r>
              <a:rPr lang="en-US" i="1" dirty="0"/>
              <a:t>H</a:t>
            </a:r>
            <a:r>
              <a:rPr lang="en-US" i="1" baseline="-25000" dirty="0"/>
              <a:t>2</a:t>
            </a:r>
            <a:r>
              <a:rPr lang="en-US" i="1" dirty="0"/>
              <a:t>O</a:t>
            </a:r>
            <a:r>
              <a:rPr lang="en-US" dirty="0"/>
              <a:t> is used in scientific contexts, but not general texts like hiking guides</a:t>
            </a:r>
          </a:p>
          <a:p>
            <a:r>
              <a:rPr lang="en-US" i="1" dirty="0"/>
              <a:t>Father </a:t>
            </a:r>
            <a:r>
              <a:rPr lang="en-US" dirty="0"/>
              <a:t>is a more formal version of </a:t>
            </a:r>
            <a:r>
              <a:rPr lang="en-US" i="1" dirty="0"/>
              <a:t>dad.</a:t>
            </a:r>
          </a:p>
          <a:p>
            <a:endParaRPr lang="en-US" dirty="0"/>
          </a:p>
          <a:p>
            <a:r>
              <a:rPr lang="en-US" dirty="0"/>
              <a:t>It is possible that no two words have </a:t>
            </a:r>
            <a:r>
              <a:rPr lang="en-US" b="1" dirty="0"/>
              <a:t>absolutely identical</a:t>
            </a:r>
            <a:r>
              <a:rPr lang="en-US" dirty="0"/>
              <a:t> meaning. </a:t>
            </a:r>
          </a:p>
          <a:p>
            <a:endParaRPr lang="en-US" dirty="0"/>
          </a:p>
        </p:txBody>
      </p:sp>
    </p:spTree>
    <p:extLst>
      <p:ext uri="{BB962C8B-B14F-4D97-AF65-F5344CB8AC3E}">
        <p14:creationId xmlns:p14="http://schemas.microsoft.com/office/powerpoint/2010/main" val="407221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spTree>
    <p:extLst>
      <p:ext uri="{BB962C8B-B14F-4D97-AF65-F5344CB8AC3E}">
        <p14:creationId xmlns:p14="http://schemas.microsoft.com/office/powerpoint/2010/main" val="1650188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 </a:t>
            </a:r>
          </a:p>
        </p:txBody>
      </p:sp>
      <p:sp>
        <p:nvSpPr>
          <p:cNvPr id="3" name="Content Placeholder 2"/>
          <p:cNvSpPr>
            <a:spLocks noGrp="1"/>
          </p:cNvSpPr>
          <p:nvPr>
            <p:ph idx="1"/>
          </p:nvPr>
        </p:nvSpPr>
        <p:spPr/>
        <p:txBody>
          <a:bodyPr>
            <a:normAutofit/>
          </a:bodyPr>
          <a:lstStyle/>
          <a:p>
            <a:r>
              <a:rPr lang="en-US" sz="2400" dirty="0"/>
              <a:t>Goal: Learn a </a:t>
            </a:r>
            <a:r>
              <a:rPr lang="en-US" sz="2400" b="1" dirty="0"/>
              <a:t>function</a:t>
            </a:r>
            <a:r>
              <a:rPr lang="en-US" sz="2400" dirty="0"/>
              <a:t> that returns the joint probability </a:t>
            </a:r>
          </a:p>
          <a:p>
            <a:r>
              <a:rPr lang="en-US" sz="2400" dirty="0"/>
              <a:t>Primary difficulty: </a:t>
            </a:r>
          </a:p>
          <a:p>
            <a:pPr marL="457200" indent="-457200">
              <a:buFont typeface="+mj-lt"/>
              <a:buAutoNum type="arabicPeriod"/>
            </a:pPr>
            <a:r>
              <a:rPr lang="en-US" sz="2400" dirty="0"/>
              <a:t>There are too many parameters to accurately estimate.  This is sometimes called the “curse of dimensionality”</a:t>
            </a:r>
          </a:p>
          <a:p>
            <a:pPr marL="457200" indent="-457200">
              <a:buFont typeface="+mj-lt"/>
              <a:buAutoNum type="arabicPeriod"/>
            </a:pPr>
            <a:r>
              <a:rPr lang="en-US" sz="2400" dirty="0"/>
              <a:t>In n-gram-based models we fail to generalize to related words / word sequences that we </a:t>
            </a:r>
            <a:r>
              <a:rPr lang="en-US" sz="2400" u="sng" dirty="0"/>
              <a:t>have</a:t>
            </a:r>
            <a:r>
              <a:rPr lang="en-US" sz="2400" dirty="0"/>
              <a:t> observed.</a:t>
            </a:r>
            <a:endParaRPr lang="en-US" sz="2400" u="sng" dirty="0"/>
          </a:p>
        </p:txBody>
      </p:sp>
    </p:spTree>
    <p:extLst>
      <p:ext uri="{BB962C8B-B14F-4D97-AF65-F5344CB8AC3E}">
        <p14:creationId xmlns:p14="http://schemas.microsoft.com/office/powerpoint/2010/main" val="4414502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pic>
        <p:nvPicPr>
          <p:cNvPr id="4" name="Image" descr="Image">
            <a:extLst>
              <a:ext uri="{FF2B5EF4-FFF2-40B4-BE49-F238E27FC236}">
                <a16:creationId xmlns:a16="http://schemas.microsoft.com/office/drawing/2014/main" id="{BC5142A9-242A-E140-B93B-3947CC1FF77B}"/>
              </a:ext>
            </a:extLst>
          </p:cNvPr>
          <p:cNvPicPr>
            <a:picLocks noChangeAspect="1"/>
          </p:cNvPicPr>
          <p:nvPr/>
        </p:nvPicPr>
        <p:blipFill>
          <a:blip r:embed="rId3"/>
          <a:stretch>
            <a:fillRect/>
          </a:stretch>
        </p:blipFill>
        <p:spPr>
          <a:xfrm>
            <a:off x="838200" y="0"/>
            <a:ext cx="3850694" cy="8338035"/>
          </a:xfrm>
          <a:prstGeom prst="rect">
            <a:avLst/>
          </a:prstGeom>
          <a:ln w="12700">
            <a:miter lim="400000"/>
          </a:ln>
        </p:spPr>
      </p:pic>
      <p:pic>
        <p:nvPicPr>
          <p:cNvPr id="5" name="Image" descr="Image">
            <a:extLst>
              <a:ext uri="{FF2B5EF4-FFF2-40B4-BE49-F238E27FC236}">
                <a16:creationId xmlns:a16="http://schemas.microsoft.com/office/drawing/2014/main" id="{49239B0D-E0FE-BA42-9BE1-F3E705C67356}"/>
              </a:ext>
            </a:extLst>
          </p:cNvPr>
          <p:cNvPicPr>
            <a:picLocks noChangeAspect="1"/>
          </p:cNvPicPr>
          <p:nvPr/>
        </p:nvPicPr>
        <p:blipFill>
          <a:blip r:embed="rId4"/>
          <a:stretch>
            <a:fillRect/>
          </a:stretch>
        </p:blipFill>
        <p:spPr>
          <a:xfrm>
            <a:off x="5127421" y="0"/>
            <a:ext cx="7057931" cy="11199909"/>
          </a:xfrm>
          <a:prstGeom prst="rect">
            <a:avLst/>
          </a:prstGeom>
          <a:ln w="12700">
            <a:miter lim="400000"/>
          </a:ln>
        </p:spPr>
      </p:pic>
      <p:pic>
        <p:nvPicPr>
          <p:cNvPr id="6" name="Image" descr="Image">
            <a:extLst>
              <a:ext uri="{FF2B5EF4-FFF2-40B4-BE49-F238E27FC236}">
                <a16:creationId xmlns:a16="http://schemas.microsoft.com/office/drawing/2014/main" id="{0402B210-4008-B744-8126-CC99D075C12A}"/>
              </a:ext>
            </a:extLst>
          </p:cNvPr>
          <p:cNvPicPr>
            <a:picLocks noChangeAspect="1"/>
          </p:cNvPicPr>
          <p:nvPr/>
        </p:nvPicPr>
        <p:blipFill>
          <a:blip r:embed="rId5"/>
          <a:stretch>
            <a:fillRect/>
          </a:stretch>
        </p:blipFill>
        <p:spPr>
          <a:xfrm>
            <a:off x="7268947" y="3523698"/>
            <a:ext cx="4523380" cy="1290638"/>
          </a:xfrm>
          <a:prstGeom prst="rect">
            <a:avLst/>
          </a:prstGeom>
          <a:ln w="12700">
            <a:miter lim="4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9265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5595E-D591-FB4D-959D-B6B705EEA565}"/>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4C5FD467-F24E-6E47-BDE6-2A2FE0AF0717}"/>
              </a:ext>
            </a:extLst>
          </p:cNvPr>
          <p:cNvSpPr>
            <a:spLocks noGrp="1"/>
          </p:cNvSpPr>
          <p:nvPr>
            <p:ph idx="1"/>
          </p:nvPr>
        </p:nvSpPr>
        <p:spPr/>
        <p:txBody>
          <a:bodyPr/>
          <a:lstStyle/>
          <a:p>
            <a:r>
              <a:rPr lang="en-US" dirty="0"/>
              <a:t>Can similar words be substituted in any sentence without changing its truth conditions?  No.</a:t>
            </a:r>
          </a:p>
          <a:p>
            <a:r>
              <a:rPr lang="en-US" dirty="0"/>
              <a:t>How can we measure whether words are similar? One way is to ask humans to judge how similar one word is to another. </a:t>
            </a:r>
          </a:p>
        </p:txBody>
      </p:sp>
      <p:graphicFrame>
        <p:nvGraphicFramePr>
          <p:cNvPr id="4" name="Table 3">
            <a:extLst>
              <a:ext uri="{FF2B5EF4-FFF2-40B4-BE49-F238E27FC236}">
                <a16:creationId xmlns:a16="http://schemas.microsoft.com/office/drawing/2014/main" id="{D8456AE6-4390-7749-AC8A-9F5B06F7CDC8}"/>
              </a:ext>
            </a:extLst>
          </p:cNvPr>
          <p:cNvGraphicFramePr>
            <a:graphicFrameLocks noGrp="1"/>
          </p:cNvGraphicFramePr>
          <p:nvPr/>
        </p:nvGraphicFramePr>
        <p:xfrm>
          <a:off x="2994659" y="3519334"/>
          <a:ext cx="6248400" cy="3052062"/>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057126404"/>
                    </a:ext>
                  </a:extLst>
                </a:gridCol>
                <a:gridCol w="2082800">
                  <a:extLst>
                    <a:ext uri="{9D8B030D-6E8A-4147-A177-3AD203B41FA5}">
                      <a16:colId xmlns:a16="http://schemas.microsoft.com/office/drawing/2014/main" val="2382731147"/>
                    </a:ext>
                  </a:extLst>
                </a:gridCol>
                <a:gridCol w="2082800">
                  <a:extLst>
                    <a:ext uri="{9D8B030D-6E8A-4147-A177-3AD203B41FA5}">
                      <a16:colId xmlns:a16="http://schemas.microsoft.com/office/drawing/2014/main" val="3480973501"/>
                    </a:ext>
                  </a:extLst>
                </a:gridCol>
              </a:tblGrid>
              <a:tr h="508677">
                <a:tc>
                  <a:txBody>
                    <a:bodyPr/>
                    <a:lstStyle/>
                    <a:p>
                      <a:r>
                        <a:rPr lang="en-US" dirty="0"/>
                        <a:t>Word 1</a:t>
                      </a:r>
                    </a:p>
                  </a:txBody>
                  <a:tcPr/>
                </a:tc>
                <a:tc>
                  <a:txBody>
                    <a:bodyPr/>
                    <a:lstStyle/>
                    <a:p>
                      <a:r>
                        <a:rPr lang="en-US" dirty="0"/>
                        <a:t>Word 2</a:t>
                      </a:r>
                    </a:p>
                  </a:txBody>
                  <a:tcPr/>
                </a:tc>
                <a:tc>
                  <a:txBody>
                    <a:bodyPr/>
                    <a:lstStyle/>
                    <a:p>
                      <a:r>
                        <a:rPr lang="en-US" dirty="0"/>
                        <a:t>Similarity Score</a:t>
                      </a:r>
                    </a:p>
                  </a:txBody>
                  <a:tcPr/>
                </a:tc>
                <a:extLst>
                  <a:ext uri="{0D108BD9-81ED-4DB2-BD59-A6C34878D82A}">
                    <a16:rowId xmlns:a16="http://schemas.microsoft.com/office/drawing/2014/main" val="1525663774"/>
                  </a:ext>
                </a:extLst>
              </a:tr>
              <a:tr h="508677">
                <a:tc>
                  <a:txBody>
                    <a:bodyPr/>
                    <a:lstStyle/>
                    <a:p>
                      <a:r>
                        <a:rPr lang="en-US" dirty="0"/>
                        <a:t>Vanish</a:t>
                      </a:r>
                    </a:p>
                  </a:txBody>
                  <a:tcPr/>
                </a:tc>
                <a:tc>
                  <a:txBody>
                    <a:bodyPr/>
                    <a:lstStyle/>
                    <a:p>
                      <a:r>
                        <a:rPr lang="en-US" dirty="0"/>
                        <a:t>Disappear</a:t>
                      </a:r>
                    </a:p>
                  </a:txBody>
                  <a:tcPr/>
                </a:tc>
                <a:tc>
                  <a:txBody>
                    <a:bodyPr/>
                    <a:lstStyle/>
                    <a:p>
                      <a:r>
                        <a:rPr lang="en-US" dirty="0"/>
                        <a:t>9.8</a:t>
                      </a:r>
                    </a:p>
                  </a:txBody>
                  <a:tcPr/>
                </a:tc>
                <a:extLst>
                  <a:ext uri="{0D108BD9-81ED-4DB2-BD59-A6C34878D82A}">
                    <a16:rowId xmlns:a16="http://schemas.microsoft.com/office/drawing/2014/main" val="1579408386"/>
                  </a:ext>
                </a:extLst>
              </a:tr>
              <a:tr h="508677">
                <a:tc>
                  <a:txBody>
                    <a:bodyPr/>
                    <a:lstStyle/>
                    <a:p>
                      <a:r>
                        <a:rPr lang="en-US" dirty="0"/>
                        <a:t>Tiger</a:t>
                      </a:r>
                    </a:p>
                  </a:txBody>
                  <a:tcPr/>
                </a:tc>
                <a:tc>
                  <a:txBody>
                    <a:bodyPr/>
                    <a:lstStyle/>
                    <a:p>
                      <a:r>
                        <a:rPr lang="en-US" dirty="0"/>
                        <a:t>Cat</a:t>
                      </a:r>
                    </a:p>
                  </a:txBody>
                  <a:tcPr/>
                </a:tc>
                <a:tc>
                  <a:txBody>
                    <a:bodyPr/>
                    <a:lstStyle/>
                    <a:p>
                      <a:r>
                        <a:rPr lang="en-US" dirty="0"/>
                        <a:t>7.4</a:t>
                      </a:r>
                    </a:p>
                  </a:txBody>
                  <a:tcPr/>
                </a:tc>
                <a:extLst>
                  <a:ext uri="{0D108BD9-81ED-4DB2-BD59-A6C34878D82A}">
                    <a16:rowId xmlns:a16="http://schemas.microsoft.com/office/drawing/2014/main" val="1523462931"/>
                  </a:ext>
                </a:extLst>
              </a:tr>
              <a:tr h="508677">
                <a:tc>
                  <a:txBody>
                    <a:bodyPr/>
                    <a:lstStyle/>
                    <a:p>
                      <a:r>
                        <a:rPr lang="en-US" dirty="0"/>
                        <a:t>Love</a:t>
                      </a:r>
                    </a:p>
                  </a:txBody>
                  <a:tcPr/>
                </a:tc>
                <a:tc>
                  <a:txBody>
                    <a:bodyPr/>
                    <a:lstStyle/>
                    <a:p>
                      <a:r>
                        <a:rPr lang="en-US" dirty="0"/>
                        <a:t>Sex</a:t>
                      </a:r>
                    </a:p>
                  </a:txBody>
                  <a:tcPr/>
                </a:tc>
                <a:tc>
                  <a:txBody>
                    <a:bodyPr/>
                    <a:lstStyle/>
                    <a:p>
                      <a:r>
                        <a:rPr lang="en-US" dirty="0"/>
                        <a:t>6.8</a:t>
                      </a:r>
                    </a:p>
                  </a:txBody>
                  <a:tcPr/>
                </a:tc>
                <a:extLst>
                  <a:ext uri="{0D108BD9-81ED-4DB2-BD59-A6C34878D82A}">
                    <a16:rowId xmlns:a16="http://schemas.microsoft.com/office/drawing/2014/main" val="579169899"/>
                  </a:ext>
                </a:extLst>
              </a:tr>
              <a:tr h="508677">
                <a:tc>
                  <a:txBody>
                    <a:bodyPr/>
                    <a:lstStyle/>
                    <a:p>
                      <a:r>
                        <a:rPr lang="en-US" dirty="0"/>
                        <a:t>Muscle</a:t>
                      </a:r>
                    </a:p>
                  </a:txBody>
                  <a:tcPr/>
                </a:tc>
                <a:tc>
                  <a:txBody>
                    <a:bodyPr/>
                    <a:lstStyle/>
                    <a:p>
                      <a:r>
                        <a:rPr lang="en-US" dirty="0"/>
                        <a:t>Bone</a:t>
                      </a:r>
                    </a:p>
                  </a:txBody>
                  <a:tcPr/>
                </a:tc>
                <a:tc>
                  <a:txBody>
                    <a:bodyPr/>
                    <a:lstStyle/>
                    <a:p>
                      <a:r>
                        <a:rPr lang="en-US" dirty="0"/>
                        <a:t>3.6</a:t>
                      </a:r>
                    </a:p>
                  </a:txBody>
                  <a:tcPr/>
                </a:tc>
                <a:extLst>
                  <a:ext uri="{0D108BD9-81ED-4DB2-BD59-A6C34878D82A}">
                    <a16:rowId xmlns:a16="http://schemas.microsoft.com/office/drawing/2014/main" val="537186775"/>
                  </a:ext>
                </a:extLst>
              </a:tr>
              <a:tr h="508677">
                <a:tc>
                  <a:txBody>
                    <a:bodyPr/>
                    <a:lstStyle/>
                    <a:p>
                      <a:r>
                        <a:rPr lang="en-US" dirty="0"/>
                        <a:t>Cucumber</a:t>
                      </a:r>
                    </a:p>
                  </a:txBody>
                  <a:tcPr/>
                </a:tc>
                <a:tc>
                  <a:txBody>
                    <a:bodyPr/>
                    <a:lstStyle/>
                    <a:p>
                      <a:r>
                        <a:rPr lang="en-US" dirty="0"/>
                        <a:t>Professor</a:t>
                      </a:r>
                    </a:p>
                  </a:txBody>
                  <a:tcPr/>
                </a:tc>
                <a:tc>
                  <a:txBody>
                    <a:bodyPr/>
                    <a:lstStyle/>
                    <a:p>
                      <a:r>
                        <a:rPr lang="en-US" dirty="0"/>
                        <a:t>0.3</a:t>
                      </a:r>
                    </a:p>
                  </a:txBody>
                  <a:tcPr/>
                </a:tc>
                <a:extLst>
                  <a:ext uri="{0D108BD9-81ED-4DB2-BD59-A6C34878D82A}">
                    <a16:rowId xmlns:a16="http://schemas.microsoft.com/office/drawing/2014/main" val="9996260"/>
                  </a:ext>
                </a:extLst>
              </a:tr>
            </a:tbl>
          </a:graphicData>
        </a:graphic>
      </p:graphicFrame>
    </p:spTree>
    <p:extLst>
      <p:ext uri="{BB962C8B-B14F-4D97-AF65-F5344CB8AC3E}">
        <p14:creationId xmlns:p14="http://schemas.microsoft.com/office/powerpoint/2010/main" val="3050262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6064-B528-E84A-86E9-A028AB6CFFC8}"/>
              </a:ext>
            </a:extLst>
          </p:cNvPr>
          <p:cNvSpPr>
            <a:spLocks noGrp="1"/>
          </p:cNvSpPr>
          <p:nvPr>
            <p:ph type="title"/>
          </p:nvPr>
        </p:nvSpPr>
        <p:spPr/>
        <p:txBody>
          <a:bodyPr/>
          <a:lstStyle/>
          <a:p>
            <a:r>
              <a:rPr lang="en-US" dirty="0"/>
              <a:t>Word Relatedness</a:t>
            </a:r>
          </a:p>
        </p:txBody>
      </p:sp>
      <p:sp>
        <p:nvSpPr>
          <p:cNvPr id="3" name="Content Placeholder 2">
            <a:extLst>
              <a:ext uri="{FF2B5EF4-FFF2-40B4-BE49-F238E27FC236}">
                <a16:creationId xmlns:a16="http://schemas.microsoft.com/office/drawing/2014/main" id="{7216C543-494D-0F4B-998E-947D7A1BE39D}"/>
              </a:ext>
            </a:extLst>
          </p:cNvPr>
          <p:cNvSpPr>
            <a:spLocks noGrp="1"/>
          </p:cNvSpPr>
          <p:nvPr>
            <p:ph idx="1"/>
          </p:nvPr>
        </p:nvSpPr>
        <p:spPr/>
        <p:txBody>
          <a:bodyPr>
            <a:normAutofit/>
          </a:bodyPr>
          <a:lstStyle/>
          <a:p>
            <a:r>
              <a:rPr lang="en-US" dirty="0"/>
              <a:t>Words can still be </a:t>
            </a:r>
            <a:r>
              <a:rPr lang="en-US" b="1" dirty="0"/>
              <a:t>related</a:t>
            </a:r>
            <a:r>
              <a:rPr lang="en-US" b="1" i="1" dirty="0"/>
              <a:t> </a:t>
            </a:r>
            <a:r>
              <a:rPr lang="en-US" dirty="0"/>
              <a:t>in ways other than being similar to each other.   </a:t>
            </a:r>
          </a:p>
          <a:p>
            <a:r>
              <a:rPr lang="en-US" i="1" dirty="0"/>
              <a:t>Coffee</a:t>
            </a:r>
            <a:r>
              <a:rPr lang="en-US" dirty="0"/>
              <a:t> and </a:t>
            </a:r>
            <a:r>
              <a:rPr lang="en-US" i="1" dirty="0"/>
              <a:t>Cup </a:t>
            </a:r>
            <a:r>
              <a:rPr lang="en-US" dirty="0"/>
              <a:t>are </a:t>
            </a:r>
            <a:r>
              <a:rPr lang="en-US" b="1" dirty="0"/>
              <a:t>not</a:t>
            </a:r>
            <a:r>
              <a:rPr lang="en-US" dirty="0"/>
              <a:t> </a:t>
            </a:r>
            <a:r>
              <a:rPr lang="en-US" b="1" dirty="0"/>
              <a:t>similar </a:t>
            </a:r>
            <a:r>
              <a:rPr lang="en-US" dirty="0"/>
              <a:t>because they don’t share any features </a:t>
            </a:r>
          </a:p>
          <a:p>
            <a:pPr marL="457200" indent="-457200">
              <a:buFont typeface="+mj-lt"/>
              <a:buAutoNum type="arabicPeriod"/>
            </a:pPr>
            <a:r>
              <a:rPr lang="en-US" i="1" dirty="0"/>
              <a:t>coffee</a:t>
            </a:r>
            <a:r>
              <a:rPr lang="en-US" dirty="0"/>
              <a:t> is a plant or a beverage, </a:t>
            </a:r>
          </a:p>
          <a:p>
            <a:pPr marL="457200" indent="-457200">
              <a:buFont typeface="+mj-lt"/>
              <a:buAutoNum type="arabicPeriod"/>
            </a:pPr>
            <a:r>
              <a:rPr lang="en-US" i="1" dirty="0"/>
              <a:t>cup</a:t>
            </a:r>
            <a:r>
              <a:rPr lang="en-US" dirty="0"/>
              <a:t> is a manufactured object made in a useful shape</a:t>
            </a:r>
          </a:p>
          <a:p>
            <a:r>
              <a:rPr lang="en-US" dirty="0"/>
              <a:t>But they’re </a:t>
            </a:r>
            <a:r>
              <a:rPr lang="en-US" b="1" dirty="0"/>
              <a:t>related </a:t>
            </a:r>
            <a:r>
              <a:rPr lang="en-US" dirty="0"/>
              <a:t>by co-participating in the same </a:t>
            </a:r>
            <a:r>
              <a:rPr lang="en-US" b="1" dirty="0"/>
              <a:t>event.</a:t>
            </a:r>
          </a:p>
          <a:p>
            <a:r>
              <a:rPr lang="en-US" dirty="0"/>
              <a:t>Relatedness is measured with </a:t>
            </a:r>
            <a:r>
              <a:rPr lang="en-US" b="1" dirty="0"/>
              <a:t>word association </a:t>
            </a:r>
            <a:r>
              <a:rPr lang="en-US" dirty="0"/>
              <a:t>tests in psychology.</a:t>
            </a:r>
          </a:p>
          <a:p>
            <a:r>
              <a:rPr lang="en-US" dirty="0"/>
              <a:t>A</a:t>
            </a:r>
            <a:r>
              <a:rPr lang="en-US" b="1" dirty="0"/>
              <a:t> semantic field </a:t>
            </a:r>
            <a:r>
              <a:rPr lang="en-US" dirty="0"/>
              <a:t>is a set of words which cover a semantic domain and bear structured relations with each other.  </a:t>
            </a:r>
          </a:p>
          <a:p>
            <a:r>
              <a:rPr lang="en-US" b="1" dirty="0"/>
              <a:t>Hospitals</a:t>
            </a:r>
            <a:r>
              <a:rPr lang="en-US" dirty="0"/>
              <a:t>: </a:t>
            </a:r>
            <a:r>
              <a:rPr lang="en-US" i="1" dirty="0"/>
              <a:t>surgeon, scalpel, nurse, anesthetic, hospital</a:t>
            </a:r>
            <a:br>
              <a:rPr lang="en-US" dirty="0"/>
            </a:br>
            <a:r>
              <a:rPr lang="en-US" b="1" dirty="0"/>
              <a:t>Restaurants</a:t>
            </a:r>
            <a:r>
              <a:rPr lang="en-US" dirty="0"/>
              <a:t>: </a:t>
            </a:r>
            <a:r>
              <a:rPr lang="en-US" i="1" dirty="0"/>
              <a:t>waiter, menu, plate, food, chef</a:t>
            </a:r>
            <a:br>
              <a:rPr lang="en-US" dirty="0"/>
            </a:br>
            <a:r>
              <a:rPr lang="en-US" b="1" dirty="0"/>
              <a:t>Houses</a:t>
            </a:r>
            <a:r>
              <a:rPr lang="en-US" dirty="0"/>
              <a:t>: </a:t>
            </a:r>
            <a:r>
              <a:rPr lang="en-US" i="1" dirty="0"/>
              <a:t>family, door, roof, kitchen, bed</a:t>
            </a:r>
          </a:p>
          <a:p>
            <a:endParaRPr lang="en-US" b="1" dirty="0"/>
          </a:p>
          <a:p>
            <a:endParaRPr lang="en-US" dirty="0"/>
          </a:p>
          <a:p>
            <a:endParaRPr lang="en-US" dirty="0"/>
          </a:p>
        </p:txBody>
      </p:sp>
    </p:spTree>
    <p:extLst>
      <p:ext uri="{BB962C8B-B14F-4D97-AF65-F5344CB8AC3E}">
        <p14:creationId xmlns:p14="http://schemas.microsoft.com/office/powerpoint/2010/main" val="1104768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4CC1-0DB5-9243-B842-C0C6723E6CEF}"/>
              </a:ext>
            </a:extLst>
          </p:cNvPr>
          <p:cNvSpPr>
            <a:spLocks noGrp="1"/>
          </p:cNvSpPr>
          <p:nvPr>
            <p:ph type="title"/>
          </p:nvPr>
        </p:nvSpPr>
        <p:spPr/>
        <p:txBody>
          <a:bodyPr/>
          <a:lstStyle/>
          <a:p>
            <a:r>
              <a:rPr lang="en-US" dirty="0"/>
              <a:t>Semantic Roles</a:t>
            </a:r>
          </a:p>
        </p:txBody>
      </p:sp>
      <p:sp>
        <p:nvSpPr>
          <p:cNvPr id="3" name="Content Placeholder 2">
            <a:extLst>
              <a:ext uri="{FF2B5EF4-FFF2-40B4-BE49-F238E27FC236}">
                <a16:creationId xmlns:a16="http://schemas.microsoft.com/office/drawing/2014/main" id="{5C1156EF-06B8-7440-B47C-C94D92649CE0}"/>
              </a:ext>
            </a:extLst>
          </p:cNvPr>
          <p:cNvSpPr>
            <a:spLocks noGrp="1"/>
          </p:cNvSpPr>
          <p:nvPr>
            <p:ph idx="1"/>
          </p:nvPr>
        </p:nvSpPr>
        <p:spPr/>
        <p:txBody>
          <a:bodyPr/>
          <a:lstStyle/>
          <a:p>
            <a:r>
              <a:rPr lang="en-US" dirty="0"/>
              <a:t>An </a:t>
            </a:r>
            <a:r>
              <a:rPr lang="en-US" b="1" dirty="0"/>
              <a:t>event </a:t>
            </a:r>
            <a:r>
              <a:rPr lang="en-US" dirty="0"/>
              <a:t>like a commercial transaction described with different </a:t>
            </a:r>
            <a:r>
              <a:rPr lang="en-US" b="1" dirty="0"/>
              <a:t>verbs</a:t>
            </a:r>
            <a:r>
              <a:rPr lang="en-US" dirty="0"/>
              <a:t> </a:t>
            </a:r>
          </a:p>
          <a:p>
            <a:pPr marL="457200" indent="-457200">
              <a:buFont typeface="+mj-lt"/>
              <a:buAutoNum type="arabicPeriod"/>
            </a:pPr>
            <a:r>
              <a:rPr lang="en-US" i="1" dirty="0"/>
              <a:t>buy</a:t>
            </a:r>
            <a:r>
              <a:rPr lang="en-US" dirty="0"/>
              <a:t> (the event from the perspective of the buyer), </a:t>
            </a:r>
          </a:p>
          <a:p>
            <a:pPr marL="457200" indent="-457200">
              <a:buFont typeface="+mj-lt"/>
              <a:buAutoNum type="arabicPeriod"/>
            </a:pPr>
            <a:r>
              <a:rPr lang="en-US" i="1" dirty="0"/>
              <a:t>sell</a:t>
            </a:r>
            <a:r>
              <a:rPr lang="en-US" dirty="0"/>
              <a:t> (from the perspective of the seller), </a:t>
            </a:r>
          </a:p>
          <a:p>
            <a:pPr marL="457200" indent="-457200">
              <a:buFont typeface="+mj-lt"/>
              <a:buAutoNum type="arabicPeriod"/>
            </a:pPr>
            <a:r>
              <a:rPr lang="en-US" i="1" dirty="0"/>
              <a:t>pay</a:t>
            </a:r>
            <a:r>
              <a:rPr lang="en-US" dirty="0"/>
              <a:t> (focusing on the monetary aspect), </a:t>
            </a:r>
          </a:p>
          <a:p>
            <a:r>
              <a:rPr lang="en-US" dirty="0"/>
              <a:t>Or with nouns like </a:t>
            </a:r>
            <a:r>
              <a:rPr lang="en-US" i="1" dirty="0"/>
              <a:t>buyer</a:t>
            </a:r>
            <a:r>
              <a:rPr lang="en-US" dirty="0"/>
              <a:t>. </a:t>
            </a:r>
          </a:p>
          <a:p>
            <a:r>
              <a:rPr lang="en-US" b="1" dirty="0"/>
              <a:t>Frames </a:t>
            </a:r>
            <a:r>
              <a:rPr lang="en-US" dirty="0"/>
              <a:t>encode </a:t>
            </a:r>
            <a:r>
              <a:rPr lang="en-US" b="1" dirty="0"/>
              <a:t>semantic roles </a:t>
            </a:r>
            <a:r>
              <a:rPr lang="en-US" dirty="0"/>
              <a:t>(like </a:t>
            </a:r>
            <a:r>
              <a:rPr lang="en-US" i="1" dirty="0"/>
              <a:t>buyer, seller, goods, money</a:t>
            </a:r>
            <a:r>
              <a:rPr lang="en-US" dirty="0"/>
              <a:t>), and the words in a sentence that take on these roles.</a:t>
            </a:r>
          </a:p>
        </p:txBody>
      </p:sp>
    </p:spTree>
    <p:extLst>
      <p:ext uri="{BB962C8B-B14F-4D97-AF65-F5344CB8AC3E}">
        <p14:creationId xmlns:p14="http://schemas.microsoft.com/office/powerpoint/2010/main" val="3611473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F8C5A-3BB1-0548-94FC-16FE0D8C0C07}"/>
              </a:ext>
            </a:extLst>
          </p:cNvPr>
          <p:cNvSpPr>
            <a:spLocks noGrp="1"/>
          </p:cNvSpPr>
          <p:nvPr>
            <p:ph type="title"/>
          </p:nvPr>
        </p:nvSpPr>
        <p:spPr/>
        <p:txBody>
          <a:bodyPr/>
          <a:lstStyle/>
          <a:p>
            <a:r>
              <a:rPr lang="en-US" dirty="0"/>
              <a:t>Connotation </a:t>
            </a:r>
          </a:p>
        </p:txBody>
      </p:sp>
      <p:sp>
        <p:nvSpPr>
          <p:cNvPr id="3" name="Content Placeholder 2">
            <a:extLst>
              <a:ext uri="{FF2B5EF4-FFF2-40B4-BE49-F238E27FC236}">
                <a16:creationId xmlns:a16="http://schemas.microsoft.com/office/drawing/2014/main" id="{46594726-CD89-AF4F-9BF1-D52617AFECFC}"/>
              </a:ext>
            </a:extLst>
          </p:cNvPr>
          <p:cNvSpPr>
            <a:spLocks noGrp="1"/>
          </p:cNvSpPr>
          <p:nvPr>
            <p:ph idx="1"/>
          </p:nvPr>
        </p:nvSpPr>
        <p:spPr/>
        <p:txBody>
          <a:bodyPr/>
          <a:lstStyle/>
          <a:p>
            <a:r>
              <a:rPr lang="en-US" dirty="0"/>
              <a:t>Words have </a:t>
            </a:r>
            <a:r>
              <a:rPr lang="en-US" b="1" dirty="0"/>
              <a:t>affective meanings </a:t>
            </a:r>
            <a:r>
              <a:rPr lang="en-US" dirty="0"/>
              <a:t>or </a:t>
            </a:r>
            <a:r>
              <a:rPr lang="en-US" b="1" dirty="0"/>
              <a:t>connotations. </a:t>
            </a:r>
            <a:r>
              <a:rPr lang="en-US" dirty="0"/>
              <a:t>Three important dimensions of affective meaning. </a:t>
            </a:r>
          </a:p>
          <a:p>
            <a:pPr marL="457200" indent="-457200">
              <a:buFont typeface="+mj-lt"/>
              <a:buAutoNum type="arabicPeriod"/>
            </a:pPr>
            <a:r>
              <a:rPr lang="en-US" i="1" dirty="0"/>
              <a:t>Valence</a:t>
            </a:r>
            <a:r>
              <a:rPr lang="en-US" dirty="0"/>
              <a:t> – the pleasantness of the stimulus</a:t>
            </a:r>
          </a:p>
          <a:p>
            <a:pPr marL="457200" indent="-457200">
              <a:buFont typeface="+mj-lt"/>
              <a:buAutoNum type="arabicPeriod"/>
            </a:pPr>
            <a:r>
              <a:rPr lang="en-US" i="1" dirty="0"/>
              <a:t>Arousal</a:t>
            </a:r>
            <a:r>
              <a:rPr lang="en-US" dirty="0"/>
              <a:t> – the intensity of emotion provoked by the stimulus</a:t>
            </a:r>
          </a:p>
          <a:p>
            <a:pPr marL="457200" indent="-457200">
              <a:buFont typeface="+mj-lt"/>
              <a:buAutoNum type="arabicPeriod"/>
            </a:pPr>
            <a:r>
              <a:rPr lang="en-US" i="1" dirty="0"/>
              <a:t>Dominance</a:t>
            </a:r>
            <a:r>
              <a:rPr lang="en-US" dirty="0"/>
              <a:t> – the degree of control exerted by the stimulus </a:t>
            </a:r>
          </a:p>
          <a:p>
            <a:endParaRPr lang="en-US" b="1" dirty="0"/>
          </a:p>
        </p:txBody>
      </p:sp>
      <p:graphicFrame>
        <p:nvGraphicFramePr>
          <p:cNvPr id="4" name="Table 3">
            <a:extLst>
              <a:ext uri="{FF2B5EF4-FFF2-40B4-BE49-F238E27FC236}">
                <a16:creationId xmlns:a16="http://schemas.microsoft.com/office/drawing/2014/main" id="{80A5BAA9-ACFE-1443-A280-3E5B3D5EE5F0}"/>
              </a:ext>
            </a:extLst>
          </p:cNvPr>
          <p:cNvGraphicFramePr>
            <a:graphicFrameLocks noGrp="1"/>
          </p:cNvGraphicFramePr>
          <p:nvPr/>
        </p:nvGraphicFramePr>
        <p:xfrm>
          <a:off x="2895600" y="4114800"/>
          <a:ext cx="6096000" cy="22250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endParaRPr lang="en-US" sz="2000" b="0" i="0" u="none" strike="noStrike" baseline="0">
                        <a:solidFill>
                          <a:schemeClr val="bg1"/>
                        </a:solidFill>
                        <a:effectLst/>
                        <a:latin typeface="Calibri" panose="020F0502020204030204" pitchFamily="34" charset="0"/>
                      </a:endParaRP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Valence</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Arousal</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Dominance</a:t>
                      </a:r>
                    </a:p>
                  </a:txBody>
                  <a:tcPr marL="9525" marR="9525" marT="9525" marB="0" anchor="b"/>
                </a:tc>
                <a:extLst>
                  <a:ext uri="{0D108BD9-81ED-4DB2-BD59-A6C34878D82A}">
                    <a16:rowId xmlns:a16="http://schemas.microsoft.com/office/drawing/2014/main" val="921826807"/>
                  </a:ext>
                </a:extLst>
              </a:tr>
              <a:tr h="370840">
                <a:tc>
                  <a:txBody>
                    <a:bodyPr/>
                    <a:lstStyle/>
                    <a:p>
                      <a:pPr algn="l" fontAlgn="b"/>
                      <a:r>
                        <a:rPr lang="en-US" sz="2000" b="0" i="0" u="none" strike="noStrike" baseline="0" dirty="0">
                          <a:solidFill>
                            <a:schemeClr val="tx1"/>
                          </a:solidFill>
                          <a:effectLst/>
                          <a:latin typeface="Calibri" panose="020F0502020204030204" pitchFamily="34" charset="0"/>
                        </a:rPr>
                        <a:t>courageous</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8.05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7.38</a:t>
                      </a:r>
                    </a:p>
                  </a:txBody>
                  <a:tcPr marL="9525" marR="9525" marT="9525" marB="0" anchor="b"/>
                </a:tc>
                <a:extLst>
                  <a:ext uri="{0D108BD9-81ED-4DB2-BD59-A6C34878D82A}">
                    <a16:rowId xmlns:a16="http://schemas.microsoft.com/office/drawing/2014/main" val="3499383353"/>
                  </a:ext>
                </a:extLst>
              </a:tr>
              <a:tr h="370840">
                <a:tc>
                  <a:txBody>
                    <a:bodyPr/>
                    <a:lstStyle/>
                    <a:p>
                      <a:pPr algn="l" fontAlgn="b"/>
                      <a:r>
                        <a:rPr lang="en-US" sz="2000" b="0" i="0" u="none" strike="noStrike" baseline="0">
                          <a:solidFill>
                            <a:schemeClr val="tx1"/>
                          </a:solidFill>
                          <a:effectLst/>
                          <a:latin typeface="Calibri" panose="020F0502020204030204" pitchFamily="34" charset="0"/>
                        </a:rPr>
                        <a:t>music</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7.67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6.5</a:t>
                      </a:r>
                    </a:p>
                  </a:txBody>
                  <a:tcPr marL="9525" marR="9525" marT="9525" marB="0" anchor="b"/>
                </a:tc>
                <a:extLst>
                  <a:ext uri="{0D108BD9-81ED-4DB2-BD59-A6C34878D82A}">
                    <a16:rowId xmlns:a16="http://schemas.microsoft.com/office/drawing/2014/main" val="2876800888"/>
                  </a:ext>
                </a:extLst>
              </a:tr>
              <a:tr h="370840">
                <a:tc>
                  <a:txBody>
                    <a:bodyPr/>
                    <a:lstStyle/>
                    <a:p>
                      <a:pPr algn="l" fontAlgn="b"/>
                      <a:r>
                        <a:rPr lang="en-US" sz="2000" b="0" i="0" u="none" strike="noStrike" baseline="0">
                          <a:solidFill>
                            <a:schemeClr val="tx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r h="370840">
                <a:tc>
                  <a:txBody>
                    <a:bodyPr/>
                    <a:lstStyle/>
                    <a:p>
                      <a:pPr algn="l" fontAlgn="b"/>
                      <a:r>
                        <a:rPr lang="en-US" sz="2000" b="0" i="0" u="none" strike="noStrike" baseline="0">
                          <a:solidFill>
                            <a:schemeClr val="tx1"/>
                          </a:solidFill>
                          <a:effectLst/>
                          <a:latin typeface="Calibri" panose="020F0502020204030204" pitchFamily="34" charset="0"/>
                        </a:rPr>
                        <a:t>cub</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6.71</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3.95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4.24</a:t>
                      </a:r>
                    </a:p>
                  </a:txBody>
                  <a:tcPr marL="9525" marR="9525" marT="9525" marB="0" anchor="b"/>
                </a:tc>
                <a:extLst>
                  <a:ext uri="{0D108BD9-81ED-4DB2-BD59-A6C34878D82A}">
                    <a16:rowId xmlns:a16="http://schemas.microsoft.com/office/drawing/2014/main" val="338094595"/>
                  </a:ext>
                </a:extLst>
              </a:tr>
              <a:tr h="370840">
                <a:tc>
                  <a:txBody>
                    <a:bodyPr/>
                    <a:lstStyle/>
                    <a:p>
                      <a:pPr algn="l" fontAlgn="b"/>
                      <a:r>
                        <a:rPr lang="en-US" sz="2000" b="0" i="0" u="none" strike="noStrike" baseline="0">
                          <a:solidFill>
                            <a:schemeClr val="tx1"/>
                          </a:solidFill>
                          <a:effectLst/>
                          <a:latin typeface="Calibri" panose="020F0502020204030204" pitchFamily="34" charset="0"/>
                        </a:rPr>
                        <a:t>life</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6.68</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5.59</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5.89</a:t>
                      </a:r>
                    </a:p>
                  </a:txBody>
                  <a:tcPr marL="9525" marR="9525" marT="9525" marB="0" anchor="b"/>
                </a:tc>
                <a:extLst>
                  <a:ext uri="{0D108BD9-81ED-4DB2-BD59-A6C34878D82A}">
                    <a16:rowId xmlns:a16="http://schemas.microsoft.com/office/drawing/2014/main" val="2858226132"/>
                  </a:ext>
                </a:extLst>
              </a:tr>
            </a:tbl>
          </a:graphicData>
        </a:graphic>
      </p:graphicFrame>
    </p:spTree>
    <p:extLst>
      <p:ext uri="{BB962C8B-B14F-4D97-AF65-F5344CB8AC3E}">
        <p14:creationId xmlns:p14="http://schemas.microsoft.com/office/powerpoint/2010/main" val="67307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CD96C-CD6E-2D41-9AD3-D9D7D48264C8}"/>
              </a:ext>
            </a:extLst>
          </p:cNvPr>
          <p:cNvSpPr>
            <a:spLocks noGrp="1"/>
          </p:cNvSpPr>
          <p:nvPr>
            <p:ph type="title"/>
          </p:nvPr>
        </p:nvSpPr>
        <p:spPr/>
        <p:txBody>
          <a:bodyPr/>
          <a:lstStyle/>
          <a:p>
            <a:r>
              <a:rPr lang="en-US" dirty="0"/>
              <a:t>Points in space</a:t>
            </a:r>
          </a:p>
        </p:txBody>
      </p:sp>
      <p:sp>
        <p:nvSpPr>
          <p:cNvPr id="3" name="Content Placeholder 2">
            <a:extLst>
              <a:ext uri="{FF2B5EF4-FFF2-40B4-BE49-F238E27FC236}">
                <a16:creationId xmlns:a16="http://schemas.microsoft.com/office/drawing/2014/main" id="{326D1E63-269D-1F44-813B-675E467E2240}"/>
              </a:ext>
            </a:extLst>
          </p:cNvPr>
          <p:cNvSpPr>
            <a:spLocks noGrp="1"/>
          </p:cNvSpPr>
          <p:nvPr>
            <p:ph idx="1"/>
          </p:nvPr>
        </p:nvSpPr>
        <p:spPr/>
        <p:txBody>
          <a:bodyPr/>
          <a:lstStyle/>
          <a:p>
            <a:r>
              <a:rPr lang="en-US" dirty="0"/>
              <a:t>Osgood et al. (1957) noticed that in using these 3 numbers to represent the meaning of a word, the model was representing each word as a point in a three-dimensional space</a:t>
            </a:r>
          </a:p>
          <a:p>
            <a:r>
              <a:rPr lang="en-US" dirty="0"/>
              <a:t>Part of the meaning of </a:t>
            </a:r>
            <a:r>
              <a:rPr lang="en-US" i="1" dirty="0"/>
              <a:t>heartbreak</a:t>
            </a:r>
            <a:r>
              <a:rPr lang="en-US" dirty="0"/>
              <a:t> can be represented as a vector with three dimensions corresponded to the word’s rating on the three scales. </a:t>
            </a:r>
          </a:p>
        </p:txBody>
      </p:sp>
      <p:graphicFrame>
        <p:nvGraphicFramePr>
          <p:cNvPr id="4" name="Table 3">
            <a:extLst>
              <a:ext uri="{FF2B5EF4-FFF2-40B4-BE49-F238E27FC236}">
                <a16:creationId xmlns:a16="http://schemas.microsoft.com/office/drawing/2014/main" id="{A4AB30B9-2DB2-284F-9C28-AAA81D31A770}"/>
              </a:ext>
            </a:extLst>
          </p:cNvPr>
          <p:cNvGraphicFramePr>
            <a:graphicFrameLocks noGrp="1"/>
          </p:cNvGraphicFramePr>
          <p:nvPr/>
        </p:nvGraphicFramePr>
        <p:xfrm>
          <a:off x="2895600" y="3857414"/>
          <a:ext cx="6096000" cy="370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r>
                        <a:rPr lang="en-US" sz="2000" b="0" i="0" u="none" strike="noStrike" baseline="0">
                          <a:solidFill>
                            <a:schemeClr val="bg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bl>
          </a:graphicData>
        </a:graphic>
      </p:graphicFrame>
    </p:spTree>
    <p:extLst>
      <p:ext uri="{BB962C8B-B14F-4D97-AF65-F5344CB8AC3E}">
        <p14:creationId xmlns:p14="http://schemas.microsoft.com/office/powerpoint/2010/main" val="19804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1" y="427467"/>
            <a:ext cx="11523785" cy="6845960"/>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rPr dirty="0"/>
              <a:t>Vector Space Models</a:t>
            </a:r>
          </a:p>
        </p:txBody>
      </p:sp>
    </p:spTree>
    <p:extLst>
      <p:ext uri="{BB962C8B-B14F-4D97-AF65-F5344CB8AC3E}">
        <p14:creationId xmlns:p14="http://schemas.microsoft.com/office/powerpoint/2010/main" val="3628776256"/>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Distributional Hypothesis"/>
          <p:cNvSpPr txBox="1">
            <a:spLocks noGrp="1"/>
          </p:cNvSpPr>
          <p:nvPr>
            <p:ph type="title"/>
          </p:nvPr>
        </p:nvSpPr>
        <p:spPr>
          <a:xfrm>
            <a:off x="399673" y="365125"/>
            <a:ext cx="10954127" cy="772052"/>
          </a:xfrm>
        </p:spPr>
        <p:txBody>
          <a:bodyPr vert="horz" lIns="91440" tIns="45720" rIns="91440" bIns="45720" rtlCol="0" anchor="ctr">
            <a:normAutofit/>
          </a:bodyPr>
          <a:lstStyle>
            <a:lvl1pPr>
              <a:defRPr>
                <a:latin typeface="Helvetica Neue Light"/>
                <a:ea typeface="Helvetica Neue Light"/>
                <a:cs typeface="Helvetica Neue Light"/>
                <a:sym typeface="Helvetica Neue Light"/>
              </a:defRPr>
            </a:lvl1pPr>
          </a:lstStyle>
          <a:p>
            <a:r>
              <a:rPr lang="en-US" spc="-50" dirty="0">
                <a:latin typeface="Open Sans" panose="020B0606030504020204" pitchFamily="34" charset="0"/>
                <a:ea typeface="Open Sans" panose="020B0606030504020204" pitchFamily="34" charset="0"/>
                <a:cs typeface="Open Sans" panose="020B0606030504020204" pitchFamily="34" charset="0"/>
              </a:rPr>
              <a:t>Distributional Hypothesis</a:t>
            </a:r>
          </a:p>
        </p:txBody>
      </p:sp>
      <p:sp>
        <p:nvSpPr>
          <p:cNvPr id="26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sz="half" idx="1"/>
          </p:nvPr>
        </p:nvSpPr>
        <p:spPr>
          <a:xfrm>
            <a:off x="399673" y="1825625"/>
            <a:ext cx="5620127" cy="4351338"/>
          </a:xfrm>
        </p:spPr>
        <p:txBody>
          <a:bodyPr vert="horz" lIns="0" tIns="45720" rIns="0" bIns="45720" rtlCol="0">
            <a:noAutofit/>
          </a:bodyPr>
          <a:lstStyle/>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If we consider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and </a:t>
            </a:r>
            <a:r>
              <a:rPr lang="en-US" sz="1800" i="1" dirty="0">
                <a:latin typeface="Open Sans" panose="020B0606030504020204" pitchFamily="34" charset="0"/>
                <a:ea typeface="Open Sans" panose="020B0606030504020204" pitchFamily="34" charset="0"/>
                <a:cs typeface="Open Sans" panose="020B0606030504020204" pitchFamily="34" charset="0"/>
              </a:rPr>
              <a:t>eye-doctor </a:t>
            </a:r>
            <a:r>
              <a:rPr lang="en-US" sz="1800" dirty="0">
                <a:latin typeface="Open Sans" panose="020B0606030504020204" pitchFamily="34" charset="0"/>
                <a:ea typeface="Open Sans" panose="020B0606030504020204" pitchFamily="34" charset="0"/>
                <a:cs typeface="Open Sans" panose="020B0606030504020204" pitchFamily="34" charset="0"/>
              </a:rPr>
              <a:t>we find that, as our corpus of utterances grows, these two occur in almost the same environments.  In contrast, there are many sentence environments in which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occurs but </a:t>
            </a:r>
            <a:r>
              <a:rPr lang="en-US" sz="1800" i="1" dirty="0">
                <a:latin typeface="Open Sans" panose="020B0606030504020204" pitchFamily="34" charset="0"/>
                <a:ea typeface="Open Sans" panose="020B0606030504020204" pitchFamily="34" charset="0"/>
                <a:cs typeface="Open Sans" panose="020B0606030504020204" pitchFamily="34" charset="0"/>
              </a:rPr>
              <a:t>lawyer</a:t>
            </a:r>
            <a:r>
              <a:rPr lang="en-US" sz="1800" dirty="0">
                <a:latin typeface="Open Sans" panose="020B0606030504020204" pitchFamily="34" charset="0"/>
                <a:ea typeface="Open Sans" panose="020B0606030504020204" pitchFamily="34" charset="0"/>
                <a:cs typeface="Open Sans" panose="020B0606030504020204" pitchFamily="34" charset="0"/>
              </a:rPr>
              <a:t> does not...</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It is a question of the relative frequency of such environments, and of what we will obtain if we ask an informant to substitute any word he wishes for optometrist (not asking what words have the same meaning).  </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These and similar tests all measure the probability of particular environments occurring with particular elements...  If A and B have almost identical environments we say that they are synonyms.</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a:t>
            </a:r>
            <a:r>
              <a:rPr lang="en-US" sz="1800" dirty="0" err="1">
                <a:latin typeface="Open Sans" panose="020B0606030504020204" pitchFamily="34" charset="0"/>
                <a:ea typeface="Open Sans" panose="020B0606030504020204" pitchFamily="34" charset="0"/>
                <a:cs typeface="Open Sans" panose="020B0606030504020204" pitchFamily="34" charset="0"/>
              </a:rPr>
              <a:t>Zellig</a:t>
            </a:r>
            <a:r>
              <a:rPr lang="en-US" sz="1800" dirty="0">
                <a:latin typeface="Open Sans" panose="020B0606030504020204" pitchFamily="34" charset="0"/>
                <a:ea typeface="Open Sans" panose="020B0606030504020204" pitchFamily="34" charset="0"/>
                <a:cs typeface="Open Sans" panose="020B0606030504020204" pitchFamily="34" charset="0"/>
              </a:rPr>
              <a:t> Harris (1954)</a:t>
            </a:r>
          </a:p>
        </p:txBody>
      </p:sp>
      <p:pic>
        <p:nvPicPr>
          <p:cNvPr id="261" name="optometry4.jpg" descr="optometry4.jpg"/>
          <p:cNvPicPr>
            <a:picLocks/>
          </p:cNvPicPr>
          <p:nvPr/>
        </p:nvPicPr>
        <p:blipFill rotWithShape="1">
          <a:blip r:embed="rId3"/>
          <a:srcRect l="6496" r="7767" b="1"/>
          <a:stretch/>
        </p:blipFill>
        <p:spPr>
          <a:xfrm>
            <a:off x="6172200" y="1825625"/>
            <a:ext cx="5181600" cy="4351338"/>
          </a:xfrm>
          <a:prstGeom prst="rect">
            <a:avLst/>
          </a:prstGeom>
          <a:noFill/>
        </p:spPr>
      </p:pic>
    </p:spTree>
    <p:extLst>
      <p:ext uri="{BB962C8B-B14F-4D97-AF65-F5344CB8AC3E}">
        <p14:creationId xmlns:p14="http://schemas.microsoft.com/office/powerpoint/2010/main" val="33342546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CC760F07-9C59-9544-8C1B-1C153E01C103}"/>
              </a:ext>
            </a:extLst>
          </p:cNvPr>
          <p:cNvSpPr/>
          <p:nvPr/>
        </p:nvSpPr>
        <p:spPr>
          <a:xfrm>
            <a:off x="399673" y="1676400"/>
            <a:ext cx="6187441" cy="14419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2" name="Title 1">
            <a:extLst>
              <a:ext uri="{FF2B5EF4-FFF2-40B4-BE49-F238E27FC236}">
                <a16:creationId xmlns:a16="http://schemas.microsoft.com/office/drawing/2014/main" id="{C10B7926-EF45-4648-B541-B0D41FB509C2}"/>
              </a:ext>
            </a:extLst>
          </p:cNvPr>
          <p:cNvSpPr>
            <a:spLocks noGrp="1"/>
          </p:cNvSpPr>
          <p:nvPr>
            <p:ph type="title"/>
          </p:nvPr>
        </p:nvSpPr>
        <p:spPr/>
        <p:txBody>
          <a:bodyPr/>
          <a:lstStyle/>
          <a:p>
            <a:r>
              <a:rPr lang="en-US" dirty="0"/>
              <a:t>Intuition of distributional word similarity</a:t>
            </a:r>
          </a:p>
        </p:txBody>
      </p:sp>
      <p:sp>
        <p:nvSpPr>
          <p:cNvPr id="3" name="Content Placeholder 2">
            <a:extLst>
              <a:ext uri="{FF2B5EF4-FFF2-40B4-BE49-F238E27FC236}">
                <a16:creationId xmlns:a16="http://schemas.microsoft.com/office/drawing/2014/main" id="{081444A7-30E0-9C42-8049-8B032EB38AE4}"/>
              </a:ext>
            </a:extLst>
          </p:cNvPr>
          <p:cNvSpPr>
            <a:spLocks noGrp="1"/>
          </p:cNvSpPr>
          <p:nvPr>
            <p:ph idx="1"/>
          </p:nvPr>
        </p:nvSpPr>
        <p:spPr/>
        <p:txBody>
          <a:bodyPr/>
          <a:lstStyle/>
          <a:p>
            <a:r>
              <a:rPr lang="en-US" dirty="0"/>
              <a:t>Nida (1975) example:</a:t>
            </a:r>
            <a:br>
              <a:rPr lang="en-US" dirty="0"/>
            </a:br>
            <a:br>
              <a:rPr lang="en-US" dirty="0"/>
            </a:br>
            <a:r>
              <a:rPr lang="en-US" dirty="0"/>
              <a:t>A bottle of </a:t>
            </a:r>
            <a:r>
              <a:rPr lang="en-US" b="1" dirty="0" err="1">
                <a:ea typeface="Helvetica"/>
                <a:cs typeface="Helvetica"/>
                <a:sym typeface="Helvetica"/>
              </a:rPr>
              <a:t>tesgüino</a:t>
            </a:r>
            <a:r>
              <a:rPr lang="en-US" dirty="0"/>
              <a:t> is on the table</a:t>
            </a:r>
            <a:br>
              <a:rPr lang="en-US" dirty="0"/>
            </a:br>
            <a:r>
              <a:rPr lang="en-US" dirty="0"/>
              <a:t>Everybody likes </a:t>
            </a:r>
            <a:r>
              <a:rPr lang="en-US" b="1" dirty="0" err="1">
                <a:ea typeface="Helvetica"/>
                <a:cs typeface="Helvetica"/>
                <a:sym typeface="Helvetica"/>
              </a:rPr>
              <a:t>tesgüino</a:t>
            </a:r>
            <a:br>
              <a:rPr lang="en-US" b="1" dirty="0">
                <a:ea typeface="Helvetica"/>
                <a:cs typeface="Helvetica"/>
                <a:sym typeface="Helvetica"/>
              </a:rPr>
            </a:br>
            <a:r>
              <a:rPr lang="en-US" b="1" dirty="0" err="1">
                <a:ea typeface="Helvetica"/>
                <a:cs typeface="Helvetica"/>
                <a:sym typeface="Helvetica"/>
              </a:rPr>
              <a:t>Tesgüino</a:t>
            </a:r>
            <a:r>
              <a:rPr lang="en-US" dirty="0"/>
              <a:t> makes you drunk</a:t>
            </a:r>
            <a:br>
              <a:rPr lang="en-US" dirty="0"/>
            </a:br>
            <a:r>
              <a:rPr lang="en-US" dirty="0"/>
              <a:t>We make </a:t>
            </a:r>
            <a:r>
              <a:rPr lang="en-US" b="1" dirty="0" err="1">
                <a:ea typeface="Helvetica"/>
                <a:cs typeface="Helvetica"/>
                <a:sym typeface="Helvetica"/>
              </a:rPr>
              <a:t>tesgüino</a:t>
            </a:r>
            <a:r>
              <a:rPr lang="en-US" dirty="0"/>
              <a:t> out of corn.</a:t>
            </a:r>
          </a:p>
          <a:p>
            <a:r>
              <a:rPr lang="en-US" dirty="0"/>
              <a:t>From context words humans can guess </a:t>
            </a:r>
            <a:r>
              <a:rPr lang="en-US" b="1" dirty="0" err="1">
                <a:ea typeface="Helvetica"/>
                <a:cs typeface="Helvetica"/>
                <a:sym typeface="Helvetica"/>
              </a:rPr>
              <a:t>tesgüino</a:t>
            </a:r>
            <a:r>
              <a:rPr lang="en-US" dirty="0"/>
              <a:t> means </a:t>
            </a:r>
            <a:br>
              <a:rPr lang="en-US" dirty="0"/>
            </a:br>
            <a:r>
              <a:rPr lang="en-US" i="1" dirty="0">
                <a:ea typeface="Helvetica"/>
                <a:cs typeface="Helvetica"/>
                <a:sym typeface="Helvetica"/>
              </a:rPr>
              <a:t>an alcoholic beverage like beer</a:t>
            </a:r>
          </a:p>
          <a:p>
            <a:r>
              <a:rPr lang="en-US" dirty="0"/>
              <a:t>Intuition for algorithm: </a:t>
            </a:r>
            <a:br>
              <a:rPr lang="en-US" dirty="0"/>
            </a:br>
            <a:r>
              <a:rPr lang="en-US" dirty="0"/>
              <a:t>Two words are similar if they have similar word contexts.</a:t>
            </a:r>
          </a:p>
          <a:p>
            <a:endParaRPr lang="en-US" dirty="0"/>
          </a:p>
        </p:txBody>
      </p:sp>
    </p:spTree>
    <p:extLst>
      <p:ext uri="{BB962C8B-B14F-4D97-AF65-F5344CB8AC3E}">
        <p14:creationId xmlns:p14="http://schemas.microsoft.com/office/powerpoint/2010/main" val="429461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E6AE-2296-B541-B70A-0F36B43605F1}"/>
              </a:ext>
            </a:extLst>
          </p:cNvPr>
          <p:cNvSpPr>
            <a:spLocks noGrp="1"/>
          </p:cNvSpPr>
          <p:nvPr>
            <p:ph type="title"/>
          </p:nvPr>
        </p:nvSpPr>
        <p:spPr/>
        <p:txBody>
          <a:bodyPr/>
          <a:lstStyle/>
          <a:p>
            <a:r>
              <a:rPr lang="en-US" dirty="0"/>
              <a:t>History of Vector Space Models </a:t>
            </a:r>
          </a:p>
        </p:txBody>
      </p:sp>
      <p:sp>
        <p:nvSpPr>
          <p:cNvPr id="3" name="Content Placeholder 2">
            <a:extLst>
              <a:ext uri="{FF2B5EF4-FFF2-40B4-BE49-F238E27FC236}">
                <a16:creationId xmlns:a16="http://schemas.microsoft.com/office/drawing/2014/main" id="{66454220-BCA0-8C4D-9B16-B13C961B6A3E}"/>
              </a:ext>
            </a:extLst>
          </p:cNvPr>
          <p:cNvSpPr>
            <a:spLocks noGrp="1"/>
          </p:cNvSpPr>
          <p:nvPr>
            <p:ph idx="1"/>
          </p:nvPr>
        </p:nvSpPr>
        <p:spPr/>
        <p:txBody>
          <a:bodyPr/>
          <a:lstStyle/>
          <a:p>
            <a:r>
              <a:rPr lang="en-US" dirty="0"/>
              <a:t>Vector Space Models were initially developed in the SMART information retrieval system (Salton, 1971) </a:t>
            </a:r>
          </a:p>
          <a:p>
            <a:r>
              <a:rPr lang="en-US" dirty="0"/>
              <a:t>Each document in a collection is represented as point in a space (a vector in a vector space) </a:t>
            </a:r>
          </a:p>
          <a:p>
            <a:r>
              <a:rPr lang="en-US" dirty="0"/>
              <a:t>A user’s query is a pseudo-document and is represented as a point in the same space as the documents </a:t>
            </a:r>
          </a:p>
          <a:p>
            <a:r>
              <a:rPr lang="en-US" dirty="0"/>
              <a:t>Perform IR by retrieving documents whose vectors are close together in this space to the query vector </a:t>
            </a:r>
          </a:p>
        </p:txBody>
      </p:sp>
    </p:spTree>
    <p:extLst>
      <p:ext uri="{BB962C8B-B14F-4D97-AF65-F5344CB8AC3E}">
        <p14:creationId xmlns:p14="http://schemas.microsoft.com/office/powerpoint/2010/main" val="2845687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Curse of dimensionality / sparse statistics </a:t>
            </a:r>
          </a:p>
        </p:txBody>
      </p:sp>
      <p:sp>
        <p:nvSpPr>
          <p:cNvPr id="3" name="Content Placeholder 2"/>
          <p:cNvSpPr>
            <a:spLocks noGrp="1"/>
          </p:cNvSpPr>
          <p:nvPr>
            <p:ph idx="1"/>
          </p:nvPr>
        </p:nvSpPr>
        <p:spPr/>
        <p:txBody>
          <a:bodyPr>
            <a:normAutofit/>
          </a:bodyPr>
          <a:lstStyle/>
          <a:p>
            <a:r>
              <a:rPr lang="en-US" sz="2400" dirty="0"/>
              <a:t>Suppose we want a joint distribution over 10 words.</a:t>
            </a:r>
            <a:br>
              <a:rPr lang="en-US" sz="2400" dirty="0"/>
            </a:br>
            <a:r>
              <a:rPr lang="en-US" sz="2400" dirty="0"/>
              <a:t>Suppose we have a vocabulary of size 100,000. </a:t>
            </a:r>
          </a:p>
          <a:p>
            <a:pPr algn="ctr"/>
            <a:r>
              <a:rPr lang="en-US" sz="2400" dirty="0"/>
              <a:t>100,000</a:t>
            </a:r>
            <a:r>
              <a:rPr lang="en-US" sz="2400" baseline="30000" dirty="0"/>
              <a:t>10</a:t>
            </a:r>
            <a:r>
              <a:rPr lang="en-US" sz="2400" dirty="0"/>
              <a:t> =10</a:t>
            </a:r>
            <a:r>
              <a:rPr lang="en-US" sz="2400" baseline="30000" dirty="0"/>
              <a:t>50</a:t>
            </a:r>
            <a:r>
              <a:rPr lang="en-US" sz="2400" dirty="0"/>
              <a:t> parameters</a:t>
            </a:r>
          </a:p>
          <a:p>
            <a:r>
              <a:rPr lang="en-US" sz="2400" dirty="0"/>
              <a:t>This is too high to estimate from data.</a:t>
            </a:r>
          </a:p>
        </p:txBody>
      </p:sp>
    </p:spTree>
    <p:extLst>
      <p:ext uri="{BB962C8B-B14F-4D97-AF65-F5344CB8AC3E}">
        <p14:creationId xmlns:p14="http://schemas.microsoft.com/office/powerpoint/2010/main" val="3578972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graphicFrame>
        <p:nvGraphicFramePr>
          <p:cNvPr id="276" name="Table"/>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83107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3F30F676-6E3D-AB4C-B926-FB72EC3998B1}"/>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8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82" name="Each column vector…"/>
          <p:cNvSpPr txBox="1"/>
          <p:nvPr/>
        </p:nvSpPr>
        <p:spPr>
          <a:xfrm>
            <a:off x="6403841" y="3106210"/>
            <a:ext cx="4275017"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column vector</a:t>
            </a:r>
          </a:p>
          <a:p>
            <a:pPr>
              <a:defRPr sz="3600" b="0">
                <a:latin typeface="Chalkduster"/>
                <a:ea typeface="Chalkduster"/>
                <a:cs typeface="Chalkduster"/>
                <a:sym typeface="Chalkduster"/>
              </a:defRPr>
            </a:pPr>
            <a:r>
              <a:rPr sz="2531"/>
              <a:t>represents a Document</a:t>
            </a:r>
          </a:p>
        </p:txBody>
      </p:sp>
      <p:pic>
        <p:nvPicPr>
          <p:cNvPr id="283" name="Line Line" descr="Line Line"/>
          <p:cNvPicPr>
            <a:picLocks/>
          </p:cNvPicPr>
          <p:nvPr/>
        </p:nvPicPr>
        <p:blipFill>
          <a:blip r:embed="rId3"/>
          <a:stretch>
            <a:fillRect/>
          </a:stretch>
        </p:blipFill>
        <p:spPr>
          <a:xfrm rot="12276869">
            <a:off x="6188049" y="2646348"/>
            <a:ext cx="1281473" cy="396264"/>
          </a:xfrm>
          <a:prstGeom prst="rect">
            <a:avLst/>
          </a:prstGeom>
        </p:spPr>
      </p:pic>
      <p:pic>
        <p:nvPicPr>
          <p:cNvPr id="285" name="Rectangle Rectangle" descr="Rectangle Rectangle"/>
          <p:cNvPicPr>
            <a:picLocks/>
          </p:cNvPicPr>
          <p:nvPr/>
        </p:nvPicPr>
        <p:blipFill>
          <a:blip r:embed="rId4"/>
          <a:stretch>
            <a:fillRect/>
          </a:stretch>
        </p:blipFill>
        <p:spPr>
          <a:xfrm>
            <a:off x="4898520" y="1826122"/>
            <a:ext cx="1268317" cy="4742919"/>
          </a:xfrm>
          <a:prstGeom prst="rect">
            <a:avLst/>
          </a:prstGeom>
        </p:spPr>
      </p:pic>
    </p:spTree>
    <p:extLst>
      <p:ext uri="{BB962C8B-B14F-4D97-AF65-F5344CB8AC3E}">
        <p14:creationId xmlns:p14="http://schemas.microsoft.com/office/powerpoint/2010/main" val="2527700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AD1D38AD-15F3-F04A-8E6F-184AA4BC0209}"/>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92" name="Each row vector…"/>
          <p:cNvSpPr txBox="1"/>
          <p:nvPr/>
        </p:nvSpPr>
        <p:spPr>
          <a:xfrm>
            <a:off x="6289707" y="4249210"/>
            <a:ext cx="3365153"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row vector</a:t>
            </a:r>
          </a:p>
          <a:p>
            <a:pPr>
              <a:defRPr sz="3600" b="0">
                <a:latin typeface="Chalkduster"/>
                <a:ea typeface="Chalkduster"/>
                <a:cs typeface="Chalkduster"/>
                <a:sym typeface="Chalkduster"/>
              </a:defRPr>
            </a:pPr>
            <a:r>
              <a:rPr sz="2531"/>
              <a:t>represents a Term</a:t>
            </a:r>
          </a:p>
        </p:txBody>
      </p:sp>
      <p:pic>
        <p:nvPicPr>
          <p:cNvPr id="293" name="Line Line" descr="Line Line"/>
          <p:cNvPicPr>
            <a:picLocks/>
          </p:cNvPicPr>
          <p:nvPr/>
        </p:nvPicPr>
        <p:blipFill>
          <a:blip r:embed="rId2"/>
          <a:stretch>
            <a:fillRect/>
          </a:stretch>
        </p:blipFill>
        <p:spPr>
          <a:xfrm rot="12276869">
            <a:off x="5622971" y="3789348"/>
            <a:ext cx="1281473" cy="396264"/>
          </a:xfrm>
          <a:prstGeom prst="rect">
            <a:avLst/>
          </a:prstGeom>
        </p:spPr>
      </p:pic>
      <p:pic>
        <p:nvPicPr>
          <p:cNvPr id="295" name="Rectangle Rectangle" descr="Rectangle Rectangle"/>
          <p:cNvPicPr>
            <a:picLocks/>
          </p:cNvPicPr>
          <p:nvPr/>
        </p:nvPicPr>
        <p:blipFill>
          <a:blip r:embed="rId3"/>
          <a:stretch>
            <a:fillRect/>
          </a:stretch>
        </p:blipFill>
        <p:spPr>
          <a:xfrm>
            <a:off x="2180382" y="3006446"/>
            <a:ext cx="8028944" cy="625530"/>
          </a:xfrm>
          <a:prstGeom prst="rect">
            <a:avLst/>
          </a:prstGeom>
        </p:spPr>
      </p:pic>
    </p:spTree>
    <p:extLst>
      <p:ext uri="{BB962C8B-B14F-4D97-AF65-F5344CB8AC3E}">
        <p14:creationId xmlns:p14="http://schemas.microsoft.com/office/powerpoint/2010/main" val="2621983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36D3160B-2A08-7C49-9BB2-99B3ED06BCAB}"/>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8"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0" name="The value in a cell is…"/>
          <p:cNvSpPr txBox="1"/>
          <p:nvPr/>
        </p:nvSpPr>
        <p:spPr>
          <a:xfrm>
            <a:off x="3945048" y="4493599"/>
            <a:ext cx="5972597"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is</a:t>
            </a:r>
          </a:p>
          <a:p>
            <a:pPr>
              <a:defRPr sz="3600" b="0">
                <a:latin typeface="Chalkduster"/>
                <a:ea typeface="Chalkduster"/>
                <a:cs typeface="Chalkduster"/>
                <a:sym typeface="Chalkduster"/>
              </a:defRPr>
            </a:pPr>
            <a:r>
              <a:rPr sz="2531"/>
              <a:t> based on how often that term </a:t>
            </a:r>
          </a:p>
          <a:p>
            <a:pPr>
              <a:defRPr sz="3600" b="0">
                <a:latin typeface="Chalkduster"/>
                <a:ea typeface="Chalkduster"/>
                <a:cs typeface="Chalkduster"/>
                <a:sym typeface="Chalkduster"/>
              </a:defRPr>
            </a:pPr>
            <a:r>
              <a:rPr sz="2531"/>
              <a:t>occurred in that document</a:t>
            </a:r>
          </a:p>
        </p:txBody>
      </p:sp>
      <p:pic>
        <p:nvPicPr>
          <p:cNvPr id="301" name="Line Line" descr="Line Line"/>
          <p:cNvPicPr>
            <a:picLocks/>
          </p:cNvPicPr>
          <p:nvPr/>
        </p:nvPicPr>
        <p:blipFill>
          <a:blip r:embed="rId2"/>
          <a:stretch>
            <a:fillRect/>
          </a:stretch>
        </p:blipFill>
        <p:spPr>
          <a:xfrm rot="15135136">
            <a:off x="5359457" y="3868768"/>
            <a:ext cx="1002821" cy="396264"/>
          </a:xfrm>
          <a:prstGeom prst="rect">
            <a:avLst/>
          </a:prstGeom>
        </p:spPr>
      </p:pic>
      <p:pic>
        <p:nvPicPr>
          <p:cNvPr id="303" name="Rectangle Rectangle" descr="Rectangle Rectangle"/>
          <p:cNvPicPr>
            <a:picLocks/>
          </p:cNvPicPr>
          <p:nvPr/>
        </p:nvPicPr>
        <p:blipFill>
          <a:blip r:embed="rId3"/>
          <a:stretch>
            <a:fillRect/>
          </a:stretch>
        </p:blipFill>
        <p:spPr>
          <a:xfrm>
            <a:off x="4839272" y="3006446"/>
            <a:ext cx="1375524" cy="625530"/>
          </a:xfrm>
          <a:prstGeom prst="rect">
            <a:avLst/>
          </a:prstGeom>
        </p:spPr>
      </p:pic>
    </p:spTree>
    <p:extLst>
      <p:ext uri="{BB962C8B-B14F-4D97-AF65-F5344CB8AC3E}">
        <p14:creationId xmlns:p14="http://schemas.microsoft.com/office/powerpoint/2010/main" val="26298857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825339B9-8922-D540-A4D0-0432B2F020BD}"/>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06"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8" name="The length of the…"/>
          <p:cNvSpPr txBox="1"/>
          <p:nvPr/>
        </p:nvSpPr>
        <p:spPr>
          <a:xfrm>
            <a:off x="6146987" y="3943974"/>
            <a:ext cx="4356139" cy="1629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The length of the </a:t>
            </a:r>
          </a:p>
          <a:p>
            <a:pPr>
              <a:defRPr sz="3600" b="0">
                <a:latin typeface="Chalkduster"/>
                <a:ea typeface="Chalkduster"/>
                <a:cs typeface="Chalkduster"/>
                <a:sym typeface="Chalkduster"/>
              </a:defRPr>
            </a:pPr>
            <a:r>
              <a:rPr sz="2531" dirty="0"/>
              <a:t>document vectors</a:t>
            </a:r>
          </a:p>
          <a:p>
            <a:pPr>
              <a:defRPr sz="3600" b="0">
                <a:latin typeface="Chalkduster"/>
                <a:ea typeface="Chalkduster"/>
                <a:cs typeface="Chalkduster"/>
                <a:sym typeface="Chalkduster"/>
              </a:defRPr>
            </a:pPr>
            <a:r>
              <a:rPr sz="2531" dirty="0"/>
              <a:t>is the size of the vocabulary </a:t>
            </a:r>
          </a:p>
        </p:txBody>
      </p:sp>
      <p:pic>
        <p:nvPicPr>
          <p:cNvPr id="309" name="Line Line" descr="Line Line"/>
          <p:cNvPicPr>
            <a:picLocks/>
          </p:cNvPicPr>
          <p:nvPr/>
        </p:nvPicPr>
        <p:blipFill>
          <a:blip r:embed="rId2"/>
          <a:stretch>
            <a:fillRect/>
          </a:stretch>
        </p:blipFill>
        <p:spPr>
          <a:xfrm rot="10800000">
            <a:off x="4787502" y="4303987"/>
            <a:ext cx="1257515" cy="396264"/>
          </a:xfrm>
          <a:prstGeom prst="rect">
            <a:avLst/>
          </a:prstGeom>
        </p:spPr>
      </p:pic>
      <p:sp>
        <p:nvSpPr>
          <p:cNvPr id="311" name="}"/>
          <p:cNvSpPr txBox="1"/>
          <p:nvPr/>
        </p:nvSpPr>
        <p:spPr>
          <a:xfrm>
            <a:off x="3331973" y="1505830"/>
            <a:ext cx="1739259" cy="5352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48800" b="0"/>
            </a:lvl1pPr>
          </a:lstStyle>
          <a:p>
            <a:pPr defTabSz="642915"/>
            <a:r>
              <a:rPr sz="34311" dirty="0"/>
              <a:t>}</a:t>
            </a:r>
          </a:p>
        </p:txBody>
      </p:sp>
    </p:spTree>
    <p:extLst>
      <p:ext uri="{BB962C8B-B14F-4D97-AF65-F5344CB8AC3E}">
        <p14:creationId xmlns:p14="http://schemas.microsoft.com/office/powerpoint/2010/main" val="2628457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B152B54C-815B-DB42-9E60-3743ECCB3588}"/>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D3</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13"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15" name="Document vectors…"/>
          <p:cNvSpPr txBox="1"/>
          <p:nvPr/>
        </p:nvSpPr>
        <p:spPr>
          <a:xfrm>
            <a:off x="6720092" y="3232543"/>
            <a:ext cx="3686843"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Document vectors</a:t>
            </a:r>
          </a:p>
          <a:p>
            <a:pPr>
              <a:defRPr sz="3600" b="0">
                <a:latin typeface="Chalkduster"/>
                <a:ea typeface="Chalkduster"/>
                <a:cs typeface="Chalkduster"/>
                <a:sym typeface="Chalkduster"/>
              </a:defRPr>
            </a:pPr>
            <a:r>
              <a:rPr sz="2531"/>
              <a:t>can be sparse </a:t>
            </a:r>
          </a:p>
          <a:p>
            <a:pPr>
              <a:defRPr sz="3600" b="0">
                <a:latin typeface="Chalkduster"/>
                <a:ea typeface="Chalkduster"/>
                <a:cs typeface="Chalkduster"/>
                <a:sym typeface="Chalkduster"/>
              </a:defRPr>
            </a:pPr>
            <a:r>
              <a:rPr sz="2531"/>
              <a:t>(most values are 0)</a:t>
            </a:r>
          </a:p>
        </p:txBody>
      </p:sp>
      <p:pic>
        <p:nvPicPr>
          <p:cNvPr id="316" name="Line Line" descr="Line Line"/>
          <p:cNvPicPr>
            <a:picLocks/>
          </p:cNvPicPr>
          <p:nvPr/>
        </p:nvPicPr>
        <p:blipFill>
          <a:blip r:embed="rId2"/>
          <a:stretch>
            <a:fillRect/>
          </a:stretch>
        </p:blipFill>
        <p:spPr>
          <a:xfrm rot="12276869">
            <a:off x="6188049" y="2646348"/>
            <a:ext cx="1281473" cy="396264"/>
          </a:xfrm>
          <a:prstGeom prst="rect">
            <a:avLst/>
          </a:prstGeom>
        </p:spPr>
      </p:pic>
      <p:pic>
        <p:nvPicPr>
          <p:cNvPr id="318" name="Rectangle Rectangle" descr="Rectangle Rectangle"/>
          <p:cNvPicPr>
            <a:picLocks/>
          </p:cNvPicPr>
          <p:nvPr/>
        </p:nvPicPr>
        <p:blipFill>
          <a:blip r:embed="rId3"/>
          <a:stretch>
            <a:fillRect/>
          </a:stretch>
        </p:blipFill>
        <p:spPr>
          <a:xfrm>
            <a:off x="4827684" y="1826122"/>
            <a:ext cx="1330075" cy="4742919"/>
          </a:xfrm>
          <a:prstGeom prst="rect">
            <a:avLst/>
          </a:prstGeom>
        </p:spPr>
      </p:pic>
    </p:spTree>
    <p:extLst>
      <p:ext uri="{BB962C8B-B14F-4D97-AF65-F5344CB8AC3E}">
        <p14:creationId xmlns:p14="http://schemas.microsoft.com/office/powerpoint/2010/main" val="6319461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a:extLst>
              <a:ext uri="{FF2B5EF4-FFF2-40B4-BE49-F238E27FC236}">
                <a16:creationId xmlns:a16="http://schemas.microsoft.com/office/drawing/2014/main" id="{FB213150-5CDF-ED4E-A036-45B6F70DB14D}"/>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21"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pic>
        <p:nvPicPr>
          <p:cNvPr id="323" name="Line Line" descr="Line Line"/>
          <p:cNvPicPr>
            <a:picLocks/>
          </p:cNvPicPr>
          <p:nvPr/>
        </p:nvPicPr>
        <p:blipFill>
          <a:blip r:embed="rId2"/>
          <a:stretch>
            <a:fillRect/>
          </a:stretch>
        </p:blipFill>
        <p:spPr>
          <a:xfrm rot="13500000">
            <a:off x="4638710" y="2905252"/>
            <a:ext cx="1523983" cy="396264"/>
          </a:xfrm>
          <a:prstGeom prst="rect">
            <a:avLst/>
          </a:prstGeom>
        </p:spPr>
      </p:pic>
      <p:pic>
        <p:nvPicPr>
          <p:cNvPr id="325" name="Rectangle Rectangle" descr="Rectangle Rectangle"/>
          <p:cNvPicPr>
            <a:picLocks/>
          </p:cNvPicPr>
          <p:nvPr/>
        </p:nvPicPr>
        <p:blipFill>
          <a:blip r:embed="rId3"/>
          <a:stretch>
            <a:fillRect/>
          </a:stretch>
        </p:blipFill>
        <p:spPr>
          <a:xfrm>
            <a:off x="3505201" y="1826122"/>
            <a:ext cx="1268317" cy="4742919"/>
          </a:xfrm>
          <a:prstGeom prst="rect">
            <a:avLst/>
          </a:prstGeom>
        </p:spPr>
      </p:pic>
      <p:pic>
        <p:nvPicPr>
          <p:cNvPr id="327" name="Rectangle Rectangle" descr="Rectangle Rectangle"/>
          <p:cNvPicPr>
            <a:picLocks/>
          </p:cNvPicPr>
          <p:nvPr/>
        </p:nvPicPr>
        <p:blipFill>
          <a:blip r:embed="rId3"/>
          <a:stretch>
            <a:fillRect/>
          </a:stretch>
        </p:blipFill>
        <p:spPr>
          <a:xfrm>
            <a:off x="8832111" y="1826122"/>
            <a:ext cx="1268317" cy="4742919"/>
          </a:xfrm>
          <a:prstGeom prst="rect">
            <a:avLst/>
          </a:prstGeom>
        </p:spPr>
      </p:pic>
      <p:pic>
        <p:nvPicPr>
          <p:cNvPr id="329" name="Line Line" descr="Line Line"/>
          <p:cNvPicPr>
            <a:picLocks/>
          </p:cNvPicPr>
          <p:nvPr/>
        </p:nvPicPr>
        <p:blipFill>
          <a:blip r:embed="rId4"/>
          <a:stretch>
            <a:fillRect/>
          </a:stretch>
        </p:blipFill>
        <p:spPr>
          <a:xfrm rot="18472971">
            <a:off x="7492270" y="2904477"/>
            <a:ext cx="1587056" cy="396264"/>
          </a:xfrm>
          <a:prstGeom prst="rect">
            <a:avLst/>
          </a:prstGeom>
        </p:spPr>
      </p:pic>
      <p:sp>
        <p:nvSpPr>
          <p:cNvPr id="331" name="We can measure…"/>
          <p:cNvSpPr txBox="1"/>
          <p:nvPr/>
        </p:nvSpPr>
        <p:spPr>
          <a:xfrm>
            <a:off x="5108423" y="3806278"/>
            <a:ext cx="3559501" cy="20194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can measure</a:t>
            </a:r>
          </a:p>
          <a:p>
            <a:pPr>
              <a:defRPr sz="3600" b="0">
                <a:latin typeface="Chalkduster"/>
                <a:ea typeface="Chalkduster"/>
                <a:cs typeface="Chalkduster"/>
                <a:sym typeface="Chalkduster"/>
              </a:defRPr>
            </a:pPr>
            <a:r>
              <a:rPr sz="2531"/>
              <a:t>how similar two </a:t>
            </a:r>
          </a:p>
          <a:p>
            <a:pPr>
              <a:defRPr sz="3600" b="0">
                <a:latin typeface="Chalkduster"/>
                <a:ea typeface="Chalkduster"/>
                <a:cs typeface="Chalkduster"/>
                <a:sym typeface="Chalkduster"/>
              </a:defRPr>
            </a:pPr>
            <a:r>
              <a:rPr sz="2531"/>
              <a:t>documents are</a:t>
            </a:r>
          </a:p>
          <a:p>
            <a:pPr>
              <a:defRPr sz="3600" b="0">
                <a:latin typeface="Chalkduster"/>
                <a:ea typeface="Chalkduster"/>
                <a:cs typeface="Chalkduster"/>
                <a:sym typeface="Chalkduster"/>
              </a:defRPr>
            </a:pPr>
            <a:r>
              <a:rPr sz="2531"/>
              <a:t>by comparing their</a:t>
            </a:r>
          </a:p>
          <a:p>
            <a:pPr>
              <a:defRPr sz="3600" b="0">
                <a:latin typeface="Chalkduster"/>
                <a:ea typeface="Chalkduster"/>
                <a:cs typeface="Chalkduster"/>
                <a:sym typeface="Chalkduster"/>
              </a:defRPr>
            </a:pPr>
            <a:r>
              <a:rPr sz="2531"/>
              <a:t>column vectors</a:t>
            </a:r>
          </a:p>
        </p:txBody>
      </p:sp>
    </p:spTree>
    <p:extLst>
      <p:ext uri="{BB962C8B-B14F-4D97-AF65-F5344CB8AC3E}">
        <p14:creationId xmlns:p14="http://schemas.microsoft.com/office/powerpoint/2010/main" val="3885480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92B7-1534-1147-87EF-28881EBE4F6C}"/>
              </a:ext>
            </a:extLst>
          </p:cNvPr>
          <p:cNvSpPr>
            <a:spLocks noGrp="1"/>
          </p:cNvSpPr>
          <p:nvPr>
            <p:ph type="title"/>
          </p:nvPr>
        </p:nvSpPr>
        <p:spPr/>
        <p:txBody>
          <a:bodyPr/>
          <a:lstStyle/>
          <a:p>
            <a:r>
              <a:rPr lang="en-US" dirty="0"/>
              <a:t>What can document similarity let you do?</a:t>
            </a:r>
          </a:p>
        </p:txBody>
      </p:sp>
      <p:sp>
        <p:nvSpPr>
          <p:cNvPr id="3" name="Text Placeholder 2">
            <a:extLst>
              <a:ext uri="{FF2B5EF4-FFF2-40B4-BE49-F238E27FC236}">
                <a16:creationId xmlns:a16="http://schemas.microsoft.com/office/drawing/2014/main" id="{3F1AC630-9561-424E-9744-C16F54F6B7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4212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86B4-5A67-2744-8D95-53F8F6C45A07}"/>
              </a:ext>
            </a:extLst>
          </p:cNvPr>
          <p:cNvSpPr>
            <a:spLocks noGrp="1"/>
          </p:cNvSpPr>
          <p:nvPr>
            <p:ph type="title"/>
          </p:nvPr>
        </p:nvSpPr>
        <p:spPr/>
        <p:txBody>
          <a:bodyPr/>
          <a:lstStyle/>
          <a:p>
            <a:r>
              <a:rPr lang="en-US" dirty="0"/>
              <a:t>Word similarity for plagiarism detection</a:t>
            </a:r>
          </a:p>
        </p:txBody>
      </p:sp>
      <p:pic>
        <p:nvPicPr>
          <p:cNvPr id="3" name="Picture 4" descr="Picture 4">
            <a:extLst>
              <a:ext uri="{FF2B5EF4-FFF2-40B4-BE49-F238E27FC236}">
                <a16:creationId xmlns:a16="http://schemas.microsoft.com/office/drawing/2014/main" id="{E946A6E6-633B-0D45-BD32-87EBAE3C8159}"/>
              </a:ext>
            </a:extLst>
          </p:cNvPr>
          <p:cNvPicPr>
            <a:picLocks noChangeAspect="1"/>
          </p:cNvPicPr>
          <p:nvPr/>
        </p:nvPicPr>
        <p:blipFill>
          <a:blip r:embed="rId2"/>
          <a:stretch>
            <a:fillRect/>
          </a:stretch>
        </p:blipFill>
        <p:spPr>
          <a:xfrm>
            <a:off x="1442357" y="875920"/>
            <a:ext cx="8225360" cy="5982080"/>
          </a:xfrm>
          <a:prstGeom prst="rect">
            <a:avLst/>
          </a:prstGeom>
          <a:ln w="12700">
            <a:miter lim="400000"/>
          </a:ln>
        </p:spPr>
      </p:pic>
    </p:spTree>
    <p:extLst>
      <p:ext uri="{BB962C8B-B14F-4D97-AF65-F5344CB8AC3E}">
        <p14:creationId xmlns:p14="http://schemas.microsoft.com/office/powerpoint/2010/main" val="19994659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147814B9-7562-F94D-A344-8591FE21178F}"/>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41"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pic>
        <p:nvPicPr>
          <p:cNvPr id="343" name="Line Line" descr="Line Line"/>
          <p:cNvPicPr>
            <a:picLocks/>
          </p:cNvPicPr>
          <p:nvPr/>
        </p:nvPicPr>
        <p:blipFill>
          <a:blip r:embed="rId3"/>
          <a:stretch>
            <a:fillRect/>
          </a:stretch>
        </p:blipFill>
        <p:spPr>
          <a:xfrm rot="13500000">
            <a:off x="3862692" y="3556398"/>
            <a:ext cx="1523983" cy="396263"/>
          </a:xfrm>
          <a:prstGeom prst="rect">
            <a:avLst/>
          </a:prstGeom>
        </p:spPr>
      </p:pic>
      <p:pic>
        <p:nvPicPr>
          <p:cNvPr id="345" name="Rectangle Rectangle" descr="Rectangle Rectangle"/>
          <p:cNvPicPr>
            <a:picLocks/>
          </p:cNvPicPr>
          <p:nvPr/>
        </p:nvPicPr>
        <p:blipFill>
          <a:blip r:embed="rId4"/>
          <a:stretch>
            <a:fillRect/>
          </a:stretch>
        </p:blipFill>
        <p:spPr>
          <a:xfrm>
            <a:off x="2154722" y="5271878"/>
            <a:ext cx="8080265" cy="833923"/>
          </a:xfrm>
          <a:prstGeom prst="rect">
            <a:avLst/>
          </a:prstGeom>
        </p:spPr>
      </p:pic>
      <p:pic>
        <p:nvPicPr>
          <p:cNvPr id="347" name="Rectangle Rectangle" descr="Rectangle Rectangle"/>
          <p:cNvPicPr>
            <a:picLocks/>
          </p:cNvPicPr>
          <p:nvPr/>
        </p:nvPicPr>
        <p:blipFill>
          <a:blip r:embed="rId5"/>
          <a:stretch>
            <a:fillRect/>
          </a:stretch>
        </p:blipFill>
        <p:spPr>
          <a:xfrm>
            <a:off x="2118827" y="2330098"/>
            <a:ext cx="8152054" cy="833923"/>
          </a:xfrm>
          <a:prstGeom prst="rect">
            <a:avLst/>
          </a:prstGeom>
        </p:spPr>
      </p:pic>
      <p:pic>
        <p:nvPicPr>
          <p:cNvPr id="349" name="Line Line" descr="Line Line"/>
          <p:cNvPicPr>
            <a:picLocks/>
          </p:cNvPicPr>
          <p:nvPr/>
        </p:nvPicPr>
        <p:blipFill>
          <a:blip r:embed="rId6"/>
          <a:stretch>
            <a:fillRect/>
          </a:stretch>
        </p:blipFill>
        <p:spPr>
          <a:xfrm rot="9182862">
            <a:off x="3583776" y="4603426"/>
            <a:ext cx="1740615" cy="396264"/>
          </a:xfrm>
          <a:prstGeom prst="rect">
            <a:avLst/>
          </a:prstGeom>
        </p:spPr>
      </p:pic>
      <p:sp>
        <p:nvSpPr>
          <p:cNvPr id="351" name="What does comparing…"/>
          <p:cNvSpPr txBox="1"/>
          <p:nvPr/>
        </p:nvSpPr>
        <p:spPr>
          <a:xfrm>
            <a:off x="5276931" y="3772048"/>
            <a:ext cx="4203075"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What does comparing </a:t>
            </a:r>
          </a:p>
          <a:p>
            <a:pPr>
              <a:defRPr sz="3600" b="0">
                <a:latin typeface="Chalkduster"/>
                <a:ea typeface="Chalkduster"/>
                <a:cs typeface="Chalkduster"/>
                <a:sym typeface="Chalkduster"/>
              </a:defRPr>
            </a:pPr>
            <a:r>
              <a:rPr sz="2531"/>
              <a:t>two row vectors do?</a:t>
            </a:r>
          </a:p>
        </p:txBody>
      </p:sp>
    </p:spTree>
    <p:extLst>
      <p:ext uri="{BB962C8B-B14F-4D97-AF65-F5344CB8AC3E}">
        <p14:creationId xmlns:p14="http://schemas.microsoft.com/office/powerpoint/2010/main" val="899925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In LMs we user chain rule to get the conditional probability of the next word in the sequence given all of the previous words:</a:t>
                </a:r>
              </a:p>
              <a:p>
                <a:pPr algn="ctr"/>
                <a14:m>
                  <m:oMath xmlns:m="http://schemas.openxmlformats.org/officeDocument/2006/math">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3</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a:latin typeface="Cambria Math" charset="0"/>
                      </a:rPr>
                      <m:t>)= </m:t>
                    </m:r>
                    <m:nary>
                      <m:naryPr>
                        <m:chr m:val="∏"/>
                        <m:ctrlPr>
                          <a:rPr lang="is-IS" sz="2400" i="1">
                            <a:latin typeface="Cambria Math" panose="02040503050406030204" pitchFamily="18" charset="0"/>
                          </a:rPr>
                        </m:ctrlPr>
                      </m:naryPr>
                      <m:sub>
                        <m:r>
                          <m:rPr>
                            <m:brk m:alnAt="23"/>
                          </m:rPr>
                          <a:rPr lang="en-US" sz="2400" i="1">
                            <a:latin typeface="Cambria Math" charset="0"/>
                          </a:rPr>
                          <m:t>𝑡</m:t>
                        </m:r>
                        <m:r>
                          <a:rPr lang="en-US" sz="2400" i="1">
                            <a:latin typeface="Cambria Math" charset="0"/>
                          </a:rPr>
                          <m:t>=1</m:t>
                        </m:r>
                      </m:sub>
                      <m:sup>
                        <m:r>
                          <a:rPr lang="en-US" sz="2400" i="1">
                            <a:latin typeface="Cambria Math" charset="0"/>
                          </a:rPr>
                          <m:t>𝑇</m:t>
                        </m:r>
                      </m:sup>
                      <m:e>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i="1">
                            <a:latin typeface="Cambria Math" charset="0"/>
                          </a:rPr>
                          <m:t>|</m:t>
                        </m:r>
                      </m:e>
                    </m:nary>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r>
                          <a:rPr lang="en-US" sz="2400" i="1">
                            <a:latin typeface="Cambria Math" charset="0"/>
                          </a:rPr>
                          <m:t>−1</m:t>
                        </m:r>
                      </m:sub>
                    </m:sSub>
                    <m:r>
                      <a:rPr lang="en-US" sz="2400" i="1">
                        <a:latin typeface="Cambria Math" charset="0"/>
                      </a:rPr>
                      <m:t>)</m:t>
                    </m:r>
                  </m:oMath>
                </a14:m>
                <a:endParaRPr lang="en-US" sz="2400" dirty="0">
                  <a:latin typeface="+mj-lt"/>
                </a:endParaRPr>
              </a:p>
              <a:p>
                <a:endParaRPr lang="en-US" sz="2400" dirty="0">
                  <a:latin typeface="+mj-lt"/>
                </a:endParaRPr>
              </a:p>
              <a:p>
                <a:r>
                  <a:rPr lang="en-US" sz="2400" dirty="0">
                    <a:latin typeface="+mj-lt"/>
                  </a:rPr>
                  <a:t>What assumption do we make in n-gram LMs to simplify this?  </a:t>
                </a:r>
              </a:p>
              <a:p>
                <a:r>
                  <a:rPr lang="en-US" sz="2400" dirty="0">
                    <a:latin typeface="+mj-lt"/>
                  </a:rPr>
                  <a:t>The probability of the next word only depends on the previous </a:t>
                </a:r>
                <a:r>
                  <a:rPr lang="en-US" sz="2400" i="1" dirty="0">
                    <a:latin typeface="+mj-lt"/>
                  </a:rPr>
                  <a:t>n</a:t>
                </a:r>
                <a:r>
                  <a:rPr lang="en-US" sz="2400" dirty="0">
                    <a:latin typeface="+mj-lt"/>
                  </a:rPr>
                  <a:t>-1 words.</a:t>
                </a:r>
              </a:p>
              <a:p>
                <a:r>
                  <a:rPr lang="en-US" sz="2400" dirty="0">
                    <a:latin typeface="+mj-lt"/>
                  </a:rPr>
                  <a:t>A small </a:t>
                </a:r>
                <a:r>
                  <a:rPr lang="en-US" sz="2400" i="1" dirty="0">
                    <a:latin typeface="+mj-lt"/>
                  </a:rPr>
                  <a:t>n</a:t>
                </a:r>
                <a:r>
                  <a:rPr lang="en-US" sz="2400" dirty="0">
                    <a:latin typeface="+mj-lt"/>
                  </a:rPr>
                  <a:t> makes it easier for us to get an estimate of the probability from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2" t="-2121" b="-18333"/>
                </a:stretch>
              </a:blipFill>
            </p:spPr>
            <p:txBody>
              <a:bodyPr/>
              <a:lstStyle/>
              <a:p>
                <a:r>
                  <a:rPr lang="en-US">
                    <a:noFill/>
                  </a:rPr>
                  <a:t> </a:t>
                </a:r>
              </a:p>
            </p:txBody>
          </p:sp>
        </mc:Fallback>
      </mc:AlternateContent>
    </p:spTree>
    <p:extLst>
      <p:ext uri="{BB962C8B-B14F-4D97-AF65-F5344CB8AC3E}">
        <p14:creationId xmlns:p14="http://schemas.microsoft.com/office/powerpoint/2010/main" val="11913719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56"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50983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1"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baseline="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
        <p:nvSpPr>
          <p:cNvPr id="362" name="docY  is a positive movie review…"/>
          <p:cNvSpPr txBox="1"/>
          <p:nvPr/>
        </p:nvSpPr>
        <p:spPr>
          <a:xfrm>
            <a:off x="5560571" y="2188788"/>
            <a:ext cx="6748659" cy="30267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lgn="l"/>
            <a:endParaRPr sz="2400" dirty="0"/>
          </a:p>
          <a:p>
            <a:pPr algn="l"/>
            <a:r>
              <a:rPr sz="2400" dirty="0" err="1"/>
              <a:t>doc</a:t>
            </a:r>
            <a:r>
              <a:rPr sz="2400" baseline="-5999" dirty="0" err="1"/>
              <a:t>Y</a:t>
            </a:r>
            <a:r>
              <a:rPr sz="2400" dirty="0"/>
              <a:t>  is a positive movie review</a:t>
            </a:r>
          </a:p>
          <a:p>
            <a:pPr algn="l"/>
            <a:r>
              <a:rPr sz="2400" dirty="0"/>
              <a:t>doc</a:t>
            </a:r>
            <a:r>
              <a:rPr sz="2400" baseline="-5999" dirty="0"/>
              <a:t>x</a:t>
            </a:r>
            <a:r>
              <a:rPr sz="2400" dirty="0"/>
              <a:t>  is a less positive movie review</a:t>
            </a:r>
          </a:p>
          <a:p>
            <a:pPr algn="l"/>
            <a:endParaRPr sz="2400" dirty="0"/>
          </a:p>
          <a:p>
            <a:pPr algn="l"/>
            <a:r>
              <a:rPr sz="2400" dirty="0"/>
              <a:t>A = "superb"      positive / low frequency</a:t>
            </a:r>
          </a:p>
          <a:p>
            <a:pPr algn="l"/>
            <a:r>
              <a:rPr sz="2400" dirty="0"/>
              <a:t>B = "good"         positive / high frequency</a:t>
            </a:r>
          </a:p>
          <a:p>
            <a:pPr algn="l"/>
            <a:r>
              <a:rPr sz="2400" dirty="0"/>
              <a:t>C = "disappointing"  negative / high </a:t>
            </a:r>
            <a:br>
              <a:rPr lang="en-US" sz="2400" dirty="0"/>
            </a:br>
            <a:r>
              <a:rPr lang="en-US" sz="2400" dirty="0"/>
              <a:t>			</a:t>
            </a:r>
            <a:r>
              <a:rPr sz="2400" dirty="0"/>
              <a:t>frequency</a:t>
            </a:r>
          </a:p>
        </p:txBody>
      </p:sp>
    </p:spTree>
    <p:extLst>
      <p:ext uri="{BB962C8B-B14F-4D97-AF65-F5344CB8AC3E}">
        <p14:creationId xmlns:p14="http://schemas.microsoft.com/office/powerpoint/2010/main" val="32327012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7"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68" name="Scatter Chart"/>
          <p:cNvGraphicFramePr/>
          <p:nvPr>
            <p:extLst>
              <p:ext uri="{D42A27DB-BD31-4B8C-83A1-F6EECF244321}">
                <p14:modId xmlns:p14="http://schemas.microsoft.com/office/powerpoint/2010/main" val="434913123"/>
              </p:ext>
            </p:extLst>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33170495-4F8D-654F-4531-3AC44844D6BB}"/>
              </a:ext>
            </a:extLst>
          </p:cNvPr>
          <p:cNvSpPr txBox="1"/>
          <p:nvPr/>
        </p:nvSpPr>
        <p:spPr>
          <a:xfrm rot="16200000">
            <a:off x="4985769" y="3632364"/>
            <a:ext cx="894797" cy="430887"/>
          </a:xfrm>
          <a:prstGeom prst="rect">
            <a:avLst/>
          </a:prstGeom>
          <a:noFill/>
        </p:spPr>
        <p:txBody>
          <a:bodyPr wrap="none" rtlCol="0">
            <a:spAutoFit/>
          </a:bodyPr>
          <a:lstStyle/>
          <a:p>
            <a:r>
              <a:rPr lang="en-US" sz="2200" dirty="0"/>
              <a:t>doc Y</a:t>
            </a:r>
          </a:p>
        </p:txBody>
      </p:sp>
    </p:spTree>
    <p:extLst>
      <p:ext uri="{BB962C8B-B14F-4D97-AF65-F5344CB8AC3E}">
        <p14:creationId xmlns:p14="http://schemas.microsoft.com/office/powerpoint/2010/main" val="16844803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73"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tc>
                  <a:txBody>
                    <a:bodyPr/>
                    <a:lstStyle/>
                    <a:p>
                      <a:pPr defTabSz="914400">
                        <a:defRPr sz="1800"/>
                      </a:pPr>
                      <a:r>
                        <a:rPr sz="2400" dirty="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7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75" name="A"/>
          <p:cNvSpPr txBox="1"/>
          <p:nvPr/>
        </p:nvSpPr>
        <p:spPr>
          <a:xfrm>
            <a:off x="6624550" y="5178292"/>
            <a:ext cx="23403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A</a:t>
            </a:r>
          </a:p>
        </p:txBody>
      </p:sp>
      <p:sp>
        <p:nvSpPr>
          <p:cNvPr id="376" name="B"/>
          <p:cNvSpPr txBox="1"/>
          <p:nvPr/>
        </p:nvSpPr>
        <p:spPr>
          <a:xfrm>
            <a:off x="8304304" y="2917376"/>
            <a:ext cx="23884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B</a:t>
            </a:r>
          </a:p>
        </p:txBody>
      </p:sp>
      <p:sp>
        <p:nvSpPr>
          <p:cNvPr id="377" name="C"/>
          <p:cNvSpPr txBox="1"/>
          <p:nvPr/>
        </p:nvSpPr>
        <p:spPr>
          <a:xfrm>
            <a:off x="8993244" y="3957032"/>
            <a:ext cx="23403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a:t>
            </a:r>
          </a:p>
        </p:txBody>
      </p:sp>
      <p:sp>
        <p:nvSpPr>
          <p:cNvPr id="378" name="Line"/>
          <p:cNvSpPr/>
          <p:nvPr/>
        </p:nvSpPr>
        <p:spPr>
          <a:xfrm flipV="1">
            <a:off x="6779674"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79" name="Line"/>
          <p:cNvSpPr/>
          <p:nvPr/>
        </p:nvSpPr>
        <p:spPr>
          <a:xfrm flipH="1" flipV="1">
            <a:off x="8248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80" name="distance = 13.6"/>
          <p:cNvSpPr txBox="1"/>
          <p:nvPr/>
        </p:nvSpPr>
        <p:spPr>
          <a:xfrm>
            <a:off x="6211420" y="3557381"/>
            <a:ext cx="1457130"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81" name="distance = 6.4"/>
          <p:cNvSpPr txBox="1"/>
          <p:nvPr/>
        </p:nvSpPr>
        <p:spPr>
          <a:xfrm>
            <a:off x="8548190" y="3261999"/>
            <a:ext cx="1343317"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82" name="Euclidean distance"/>
          <p:cNvSpPr txBox="1"/>
          <p:nvPr/>
        </p:nvSpPr>
        <p:spPr>
          <a:xfrm>
            <a:off x="7326962" y="1746586"/>
            <a:ext cx="1788952"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83"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84"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Tree>
    <p:extLst>
      <p:ext uri="{BB962C8B-B14F-4D97-AF65-F5344CB8AC3E}">
        <p14:creationId xmlns:p14="http://schemas.microsoft.com/office/powerpoint/2010/main" val="2878900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87"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dirty="0">
                          <a:sym typeface="Helvetica Neue"/>
                        </a:rPr>
                        <a:t>B</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88"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89" name="A = Superb"/>
          <p:cNvSpPr txBox="1"/>
          <p:nvPr/>
        </p:nvSpPr>
        <p:spPr>
          <a:xfrm>
            <a:off x="6133452" y="5178292"/>
            <a:ext cx="137537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A = Superb</a:t>
            </a:r>
          </a:p>
        </p:txBody>
      </p:sp>
      <p:sp>
        <p:nvSpPr>
          <p:cNvPr id="390" name="B = Good"/>
          <p:cNvSpPr txBox="1"/>
          <p:nvPr/>
        </p:nvSpPr>
        <p:spPr>
          <a:xfrm>
            <a:off x="8352178" y="2930218"/>
            <a:ext cx="11733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B = Good</a:t>
            </a:r>
          </a:p>
        </p:txBody>
      </p:sp>
      <p:sp>
        <p:nvSpPr>
          <p:cNvPr id="391" name="C = Disappointing"/>
          <p:cNvSpPr txBox="1"/>
          <p:nvPr/>
        </p:nvSpPr>
        <p:spPr>
          <a:xfrm>
            <a:off x="8687834" y="3954434"/>
            <a:ext cx="2173673"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 = Disappointing</a:t>
            </a:r>
          </a:p>
        </p:txBody>
      </p:sp>
      <p:sp>
        <p:nvSpPr>
          <p:cNvPr id="392" name="Line"/>
          <p:cNvSpPr/>
          <p:nvPr/>
        </p:nvSpPr>
        <p:spPr>
          <a:xfrm flipV="1">
            <a:off x="6779674"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3" name="Line"/>
          <p:cNvSpPr/>
          <p:nvPr/>
        </p:nvSpPr>
        <p:spPr>
          <a:xfrm flipH="1" flipV="1">
            <a:off x="8248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4" name="distance = 13.6"/>
          <p:cNvSpPr txBox="1"/>
          <p:nvPr/>
        </p:nvSpPr>
        <p:spPr>
          <a:xfrm>
            <a:off x="6211420" y="3557381"/>
            <a:ext cx="1457130"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95" name="distance = 6.4"/>
          <p:cNvSpPr txBox="1"/>
          <p:nvPr/>
        </p:nvSpPr>
        <p:spPr>
          <a:xfrm>
            <a:off x="8548190" y="3261999"/>
            <a:ext cx="1343317"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96" name="Euclidean distance"/>
          <p:cNvSpPr txBox="1"/>
          <p:nvPr/>
        </p:nvSpPr>
        <p:spPr>
          <a:xfrm>
            <a:off x="7326962" y="1746586"/>
            <a:ext cx="1788952"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97"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98"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
        <p:nvSpPr>
          <p:cNvPr id="399" name="Oh no! Good is…"/>
          <p:cNvSpPr txBox="1"/>
          <p:nvPr/>
        </p:nvSpPr>
        <p:spPr>
          <a:xfrm>
            <a:off x="7654006" y="44522"/>
            <a:ext cx="2969909" cy="1629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Oh no! Good is</a:t>
            </a:r>
          </a:p>
          <a:p>
            <a:pPr>
              <a:defRPr sz="3600" b="0">
                <a:latin typeface="Chalkduster"/>
                <a:ea typeface="Chalkduster"/>
                <a:cs typeface="Chalkduster"/>
                <a:sym typeface="Chalkduster"/>
              </a:defRPr>
            </a:pPr>
            <a:r>
              <a:rPr sz="2531" dirty="0"/>
              <a:t>closer to Disappointing </a:t>
            </a:r>
          </a:p>
          <a:p>
            <a:pPr>
              <a:defRPr sz="3600" b="0">
                <a:latin typeface="Chalkduster"/>
                <a:ea typeface="Chalkduster"/>
                <a:cs typeface="Chalkduster"/>
                <a:sym typeface="Chalkduster"/>
              </a:defRPr>
            </a:pPr>
            <a:r>
              <a:rPr sz="2531" dirty="0"/>
              <a:t>than to Superb.</a:t>
            </a:r>
          </a:p>
        </p:txBody>
      </p:sp>
    </p:spTree>
    <p:extLst>
      <p:ext uri="{BB962C8B-B14F-4D97-AF65-F5344CB8AC3E}">
        <p14:creationId xmlns:p14="http://schemas.microsoft.com/office/powerpoint/2010/main" val="35422188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Vector L2 (length) Normalization"/>
          <p:cNvSpPr txBox="1">
            <a:spLocks noGrp="1"/>
          </p:cNvSpPr>
          <p:nvPr>
            <p:ph type="title" idx="4294967295"/>
          </p:nvPr>
        </p:nvSpPr>
        <p:spPr>
          <a:xfrm>
            <a:off x="0" y="365125"/>
            <a:ext cx="10953750" cy="771525"/>
          </a:xfrm>
          <a:prstGeom prst="rect">
            <a:avLst/>
          </a:prstGeom>
        </p:spPr>
        <p:txBody>
          <a:bodyPr>
            <a:normAutofit/>
          </a:bodyPr>
          <a:lstStyle>
            <a:lvl1pPr defTabSz="490727">
              <a:defRPr sz="6719"/>
            </a:lvl1pPr>
          </a:lstStyle>
          <a:p>
            <a:r>
              <a:rPr sz="3200" dirty="0"/>
              <a:t>Vector L2 (length) Normalization</a:t>
            </a:r>
          </a:p>
        </p:txBody>
      </p:sp>
      <p:graphicFrame>
        <p:nvGraphicFramePr>
          <p:cNvPr id="402"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Y</a:t>
                      </a:r>
                      <a:endParaRPr sz="2400" baseline="-5999" dirty="0"/>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baseline="0" dirty="0">
                          <a:sym typeface="Helvetica Neue"/>
                        </a:rPr>
                        <a:t>A</a:t>
                      </a:r>
                      <a:endParaRPr sz="2400" b="1" baseline="0" dirty="0">
                        <a:solidFill>
                          <a:srgbClr val="FFFFFF"/>
                        </a:solidFill>
                        <a:sym typeface="Helvetica Neue"/>
                      </a:endParaRPr>
                    </a:p>
                  </a:txBody>
                  <a:tcPr marL="35719" marR="35719" marT="35719" marB="35719" anchor="ctr" horzOverflow="overflow"/>
                </a:tc>
                <a:tc>
                  <a:txBody>
                    <a:bodyPr/>
                    <a:lstStyle/>
                    <a:p>
                      <a:pPr defTabSz="914400">
                        <a:defRPr sz="1800"/>
                      </a:pPr>
                      <a:r>
                        <a:rPr sz="2400" baseline="0" dirty="0">
                          <a:sym typeface="Helvetica Neue"/>
                        </a:rPr>
                        <a:t>2</a:t>
                      </a:r>
                    </a:p>
                  </a:txBody>
                  <a:tcPr marL="35719" marR="35719" marT="35719" marB="35719" anchor="ctr" horzOverflow="overflow"/>
                </a:tc>
                <a:tc>
                  <a:txBody>
                    <a:bodyPr/>
                    <a:lstStyle/>
                    <a:p>
                      <a:pPr defTabSz="914400">
                        <a:defRPr sz="1800"/>
                      </a:pPr>
                      <a:r>
                        <a:rPr sz="2400" baseline="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baseline="0">
                          <a:sym typeface="Helvetica Neue"/>
                        </a:rPr>
                        <a:t>B</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10</a:t>
                      </a:r>
                    </a:p>
                  </a:txBody>
                  <a:tcPr marL="35719" marR="35719" marT="35719" marB="35719" anchor="ctr" horzOverflow="overflow"/>
                </a:tc>
                <a:tc>
                  <a:txBody>
                    <a:bodyPr/>
                    <a:lstStyle/>
                    <a:p>
                      <a:pPr defTabSz="914400">
                        <a:defRPr sz="1800"/>
                      </a:pPr>
                      <a:r>
                        <a:rPr sz="2400" baseline="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baseline="0">
                          <a:sym typeface="Helvetica Neue"/>
                        </a:rPr>
                        <a:t>C</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14</a:t>
                      </a:r>
                    </a:p>
                  </a:txBody>
                  <a:tcPr marL="35719" marR="35719" marT="35719" marB="35719" anchor="ctr" horzOverflow="overflow"/>
                </a:tc>
                <a:tc>
                  <a:txBody>
                    <a:bodyPr/>
                    <a:lstStyle/>
                    <a:p>
                      <a:pPr defTabSz="914400">
                        <a:defRPr sz="1800"/>
                      </a:pPr>
                      <a:r>
                        <a:rPr sz="2400" baseline="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3" name="Table"/>
          <p:cNvGraphicFramePr/>
          <p:nvPr/>
        </p:nvGraphicFramePr>
        <p:xfrm>
          <a:off x="5235449" y="2065667"/>
          <a:ext cx="1011238" cy="3093232"/>
        </p:xfrm>
        <a:graphic>
          <a:graphicData uri="http://schemas.openxmlformats.org/drawingml/2006/table">
            <a:tbl>
              <a:tblPr firstRow="1">
                <a:tableStyleId>{69C7853C-536D-4A76-A0AE-DD22124D55A5}</a:tableStyleId>
              </a:tblPr>
              <a:tblGrid>
                <a:gridCol w="1011238">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sz="2400" baseline="0" dirty="0">
                          <a:solidFill>
                            <a:schemeClr val="bg1"/>
                          </a:solidFill>
                          <a:sym typeface="Helvetica Neue"/>
                        </a:rPr>
                        <a:t>||u||</a:t>
                      </a:r>
                      <a:endParaRPr sz="2400" b="1" baseline="0" dirty="0">
                        <a:solidFill>
                          <a:schemeClr val="bg1"/>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dirty="0">
                          <a:sym typeface="Helvetica Neue"/>
                        </a:rPr>
                        <a:t>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4"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Tree>
    <p:extLst>
      <p:ext uri="{BB962C8B-B14F-4D97-AF65-F5344CB8AC3E}">
        <p14:creationId xmlns:p14="http://schemas.microsoft.com/office/powerpoint/2010/main" val="3325816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Vector L2 (length) Normalization"/>
          <p:cNvSpPr txBox="1">
            <a:spLocks noGrp="1"/>
          </p:cNvSpPr>
          <p:nvPr>
            <p:ph type="title" idx="4294967295"/>
          </p:nvPr>
        </p:nvSpPr>
        <p:spPr>
          <a:xfrm>
            <a:off x="0" y="365125"/>
            <a:ext cx="10953750" cy="771525"/>
          </a:xfrm>
          <a:prstGeom prst="rect">
            <a:avLst/>
          </a:prstGeom>
        </p:spPr>
        <p:txBody>
          <a:bodyPr>
            <a:normAutofit/>
          </a:bodyPr>
          <a:lstStyle>
            <a:lvl1pPr defTabSz="490727">
              <a:defRPr sz="6719"/>
            </a:lvl1pPr>
          </a:lstStyle>
          <a:p>
            <a:r>
              <a:rPr sz="3200" dirty="0"/>
              <a:t>Vector L2 (length) Normalization</a:t>
            </a:r>
          </a:p>
        </p:txBody>
      </p:sp>
      <p:graphicFrame>
        <p:nvGraphicFramePr>
          <p:cNvPr id="407" name="Table"/>
          <p:cNvGraphicFramePr/>
          <p:nvPr/>
        </p:nvGraphicFramePr>
        <p:xfrm>
          <a:off x="2240883" y="2065667"/>
          <a:ext cx="3093117" cy="3093232"/>
        </p:xfrm>
        <a:graphic>
          <a:graphicData uri="http://schemas.openxmlformats.org/drawingml/2006/table">
            <a:tbl>
              <a:tblPr firstRow="1" firstCol="1">
                <a:tableStyleId>{69C7853C-536D-4A76-A0AE-DD22124D55A5}</a:tableStyleId>
              </a:tblPr>
              <a:tblGrid>
                <a:gridCol w="799200">
                  <a:extLst>
                    <a:ext uri="{9D8B030D-6E8A-4147-A177-3AD203B41FA5}">
                      <a16:colId xmlns:a16="http://schemas.microsoft.com/office/drawing/2014/main" val="20000"/>
                    </a:ext>
                  </a:extLst>
                </a:gridCol>
                <a:gridCol w="1128156">
                  <a:extLst>
                    <a:ext uri="{9D8B030D-6E8A-4147-A177-3AD203B41FA5}">
                      <a16:colId xmlns:a16="http://schemas.microsoft.com/office/drawing/2014/main" val="20001"/>
                    </a:ext>
                  </a:extLst>
                </a:gridCol>
                <a:gridCol w="1165761">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2/4.47</a:t>
                      </a:r>
                    </a:p>
                  </a:txBody>
                  <a:tcPr marL="35719" marR="35719" marT="35719" marB="35719" anchor="ctr" horzOverflow="overflow"/>
                </a:tc>
                <a:tc>
                  <a:txBody>
                    <a:bodyPr/>
                    <a:lstStyle/>
                    <a:p>
                      <a:pPr defTabSz="914400">
                        <a:defRPr sz="1800"/>
                      </a:pPr>
                      <a:r>
                        <a:rPr sz="2000" baseline="0" dirty="0">
                          <a:sym typeface="Helvetica Neue"/>
                        </a:rPr>
                        <a:t>4/4.47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10/18.02</a:t>
                      </a:r>
                    </a:p>
                  </a:txBody>
                  <a:tcPr marL="35719" marR="35719" marT="35719" marB="35719" anchor="ctr" horzOverflow="overflow"/>
                </a:tc>
                <a:tc>
                  <a:txBody>
                    <a:bodyPr/>
                    <a:lstStyle/>
                    <a:p>
                      <a:pPr defTabSz="914400">
                        <a:defRPr sz="1800"/>
                      </a:pPr>
                      <a:r>
                        <a:rPr sz="2000" baseline="0" dirty="0">
                          <a:sym typeface="Helvetica Neue"/>
                        </a:rPr>
                        <a:t>15/18.02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a:sym typeface="Helvetica Neue"/>
                        </a:rPr>
                        <a:t>14/17.2</a:t>
                      </a:r>
                    </a:p>
                  </a:txBody>
                  <a:tcPr marL="35719" marR="35719" marT="35719" marB="35719" anchor="ctr" horzOverflow="overflow"/>
                </a:tc>
                <a:tc>
                  <a:txBody>
                    <a:bodyPr/>
                    <a:lstStyle/>
                    <a:p>
                      <a:pPr defTabSz="914400">
                        <a:defRPr sz="1800"/>
                      </a:pPr>
                      <a:r>
                        <a:rPr sz="2000" baseline="0" dirty="0">
                          <a:sym typeface="Helvetica Neue"/>
                        </a:rPr>
                        <a:t>10/17.2</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8" name="Table"/>
          <p:cNvGraphicFramePr/>
          <p:nvPr/>
        </p:nvGraphicFramePr>
        <p:xfrm>
          <a:off x="5519282" y="2065667"/>
          <a:ext cx="958520" cy="3093232"/>
        </p:xfrm>
        <a:graphic>
          <a:graphicData uri="http://schemas.openxmlformats.org/drawingml/2006/table">
            <a:tbl>
              <a:tblPr firstRow="1">
                <a:tableStyleId>{69C7853C-536D-4A76-A0AE-DD22124D55A5}</a:tableStyleId>
              </a:tblPr>
              <a:tblGrid>
                <a:gridCol w="958520">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lang="en-US" sz="2400" baseline="0" dirty="0">
                          <a:solidFill>
                            <a:schemeClr val="bg1"/>
                          </a:solidFill>
                          <a:sym typeface="Helvetica Neue"/>
                        </a:rPr>
                        <a:t>||u||</a:t>
                      </a:r>
                      <a:endParaRPr sz="2400" b="1" baseline="0"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a:sym typeface="Helvetica Neue"/>
                        </a:rPr>
                        <a:t>4.47</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9"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
        <p:nvSpPr>
          <p:cNvPr id="410" name="Divide each vector by its L2 length"/>
          <p:cNvSpPr txBox="1"/>
          <p:nvPr/>
        </p:nvSpPr>
        <p:spPr>
          <a:xfrm>
            <a:off x="2612776" y="5984043"/>
            <a:ext cx="6508193" cy="46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Divide each vector by its L2 length</a:t>
            </a:r>
          </a:p>
        </p:txBody>
      </p:sp>
    </p:spTree>
    <p:extLst>
      <p:ext uri="{BB962C8B-B14F-4D97-AF65-F5344CB8AC3E}">
        <p14:creationId xmlns:p14="http://schemas.microsoft.com/office/powerpoint/2010/main" val="36101850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413" name="Table"/>
          <p:cNvGraphicFramePr/>
          <p:nvPr/>
        </p:nvGraphicFramePr>
        <p:xfrm>
          <a:off x="2240883" y="2065667"/>
          <a:ext cx="2875560" cy="3093232"/>
        </p:xfrm>
        <a:graphic>
          <a:graphicData uri="http://schemas.openxmlformats.org/drawingml/2006/table">
            <a:tbl>
              <a:tblPr firstRow="1" firstCol="1"/>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1500"/>
                    </a:p>
                  </a:txBody>
                  <a:tcPr marL="35719" marR="35719" marT="35719" marB="35719" anchor="ctr" horzOverflow="overflow"/>
                </a:tc>
                <a:tc>
                  <a:txBody>
                    <a:bodyPr/>
                    <a:lstStyle/>
                    <a:p>
                      <a:pPr defTabSz="914400">
                        <a:defRPr sz="2200">
                          <a:sym typeface="Helvetica Neue"/>
                        </a:defRPr>
                      </a:pPr>
                      <a:r>
                        <a:rPr sz="1500"/>
                        <a:t>doc</a:t>
                      </a:r>
                      <a:r>
                        <a:rPr sz="1500" baseline="-5999"/>
                        <a:t>X</a:t>
                      </a:r>
                    </a:p>
                  </a:txBody>
                  <a:tcPr marL="35719" marR="35719" marT="35719" marB="35719" anchor="ctr" horzOverflow="overflow"/>
                </a:tc>
                <a:tc>
                  <a:txBody>
                    <a:bodyPr/>
                    <a:lstStyle/>
                    <a:p>
                      <a:pPr defTabSz="914400">
                        <a:defRPr sz="2200">
                          <a:sym typeface="Helvetica Neue"/>
                        </a:defRPr>
                      </a:pPr>
                      <a:r>
                        <a:rPr sz="1500"/>
                        <a:t>doc</a:t>
                      </a:r>
                      <a:r>
                        <a:rPr sz="15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1500" b="1">
                          <a:solidFill>
                            <a:srgbClr val="FFFFFF"/>
                          </a:solidFill>
                          <a:sym typeface="Helvetica Neue"/>
                        </a:rPr>
                        <a:t>A</a:t>
                      </a:r>
                    </a:p>
                  </a:txBody>
                  <a:tcPr marL="35719" marR="35719" marT="35719" marB="35719" anchor="ctr" horzOverflow="overflow"/>
                </a:tc>
                <a:tc>
                  <a:txBody>
                    <a:bodyPr/>
                    <a:lstStyle/>
                    <a:p>
                      <a:pPr defTabSz="914400">
                        <a:defRPr sz="1800"/>
                      </a:pPr>
                      <a:r>
                        <a:rPr sz="1500">
                          <a:sym typeface="Helvetica Neue"/>
                        </a:rPr>
                        <a:t>2</a:t>
                      </a:r>
                    </a:p>
                  </a:txBody>
                  <a:tcPr marL="35719" marR="35719" marT="35719" marB="35719" anchor="ctr" horzOverflow="overflow"/>
                </a:tc>
                <a:tc>
                  <a:txBody>
                    <a:bodyPr/>
                    <a:lstStyle/>
                    <a:p>
                      <a:pPr defTabSz="914400">
                        <a:defRPr sz="1800"/>
                      </a:pPr>
                      <a:r>
                        <a:rPr sz="15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1500" b="1">
                          <a:solidFill>
                            <a:srgbClr val="FFFFFF"/>
                          </a:solidFill>
                          <a:sym typeface="Helvetica Neue"/>
                        </a:rPr>
                        <a:t>B</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tc>
                  <a:txBody>
                    <a:bodyPr/>
                    <a:lstStyle/>
                    <a:p>
                      <a:pPr defTabSz="914400">
                        <a:defRPr sz="1800"/>
                      </a:pPr>
                      <a:r>
                        <a:rPr sz="15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1500" b="1">
                          <a:solidFill>
                            <a:srgbClr val="FFFFFF"/>
                          </a:solidFill>
                          <a:sym typeface="Helvetica Neue"/>
                        </a:rPr>
                        <a:t>C</a:t>
                      </a:r>
                    </a:p>
                  </a:txBody>
                  <a:tcPr marL="35719" marR="35719" marT="35719" marB="35719" anchor="ctr" horzOverflow="overflow"/>
                </a:tc>
                <a:tc>
                  <a:txBody>
                    <a:bodyPr/>
                    <a:lstStyle/>
                    <a:p>
                      <a:pPr defTabSz="914400">
                        <a:defRPr sz="1800"/>
                      </a:pPr>
                      <a:r>
                        <a:rPr sz="1500">
                          <a:sym typeface="Helvetica Neue"/>
                        </a:rPr>
                        <a:t>14</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1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3579245"/>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Vector L2 (length) Normalization"/>
          <p:cNvSpPr txBox="1">
            <a:spLocks noGrp="1"/>
          </p:cNvSpPr>
          <p:nvPr>
            <p:ph type="title" idx="4294967295"/>
          </p:nvPr>
        </p:nvSpPr>
        <p:spPr>
          <a:xfrm>
            <a:off x="0" y="365125"/>
            <a:ext cx="10953750" cy="771525"/>
          </a:xfrm>
          <a:prstGeom prst="rect">
            <a:avLst/>
          </a:prstGeom>
        </p:spPr>
        <p:txBody>
          <a:bodyPr>
            <a:normAutofit/>
          </a:bodyPr>
          <a:lstStyle>
            <a:lvl1pPr defTabSz="490727">
              <a:defRPr sz="6719"/>
            </a:lvl1pPr>
          </a:lstStyle>
          <a:p>
            <a:r>
              <a:rPr sz="3200" dirty="0"/>
              <a:t>Vector L2 (length) Normalization</a:t>
            </a:r>
          </a:p>
        </p:txBody>
      </p:sp>
      <p:graphicFrame>
        <p:nvGraphicFramePr>
          <p:cNvPr id="419"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Ȧ</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0.45</a:t>
                      </a:r>
                    </a:p>
                  </a:txBody>
                  <a:tcPr marL="35719" marR="35719" marT="35719" marB="35719" anchor="ctr" horzOverflow="overflow"/>
                </a:tc>
                <a:tc>
                  <a:txBody>
                    <a:bodyPr/>
                    <a:lstStyle/>
                    <a:p>
                      <a:pPr defTabSz="914400">
                        <a:defRPr sz="1800"/>
                      </a:pPr>
                      <a:r>
                        <a:rPr sz="2400" dirty="0">
                          <a:sym typeface="Helvetica Neue"/>
                        </a:rPr>
                        <a:t>0.89</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Ḃ</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0.55</a:t>
                      </a:r>
                    </a:p>
                  </a:txBody>
                  <a:tcPr marL="35719" marR="35719" marT="35719" marB="35719" anchor="ctr" horzOverflow="overflow"/>
                </a:tc>
                <a:tc>
                  <a:txBody>
                    <a:bodyPr/>
                    <a:lstStyle/>
                    <a:p>
                      <a:pPr defTabSz="914400">
                        <a:defRPr sz="1800"/>
                      </a:pPr>
                      <a:r>
                        <a:rPr sz="2400">
                          <a:sym typeface="Helvetica Neue"/>
                        </a:rPr>
                        <a:t>0.83</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Ċ</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0.81</a:t>
                      </a:r>
                    </a:p>
                  </a:txBody>
                  <a:tcPr marL="35719" marR="35719" marT="35719" marB="35719" anchor="ctr" horzOverflow="overflow"/>
                </a:tc>
                <a:tc>
                  <a:txBody>
                    <a:bodyPr/>
                    <a:lstStyle/>
                    <a:p>
                      <a:pPr defTabSz="914400">
                        <a:defRPr sz="1800"/>
                      </a:pPr>
                      <a:r>
                        <a:rPr sz="2400" dirty="0">
                          <a:sym typeface="Helvetica Neue"/>
                        </a:rPr>
                        <a:t>0.58</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20"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421" name="A = Superb"/>
          <p:cNvSpPr txBox="1"/>
          <p:nvPr/>
        </p:nvSpPr>
        <p:spPr>
          <a:xfrm>
            <a:off x="7363420" y="2137406"/>
            <a:ext cx="137537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A = Superb</a:t>
            </a:r>
          </a:p>
        </p:txBody>
      </p:sp>
      <p:sp>
        <p:nvSpPr>
          <p:cNvPr id="422" name="B = Good"/>
          <p:cNvSpPr txBox="1"/>
          <p:nvPr/>
        </p:nvSpPr>
        <p:spPr>
          <a:xfrm>
            <a:off x="8439146" y="2545077"/>
            <a:ext cx="11733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B = Good</a:t>
            </a:r>
          </a:p>
        </p:txBody>
      </p:sp>
      <p:sp>
        <p:nvSpPr>
          <p:cNvPr id="423" name="C = Disappointing"/>
          <p:cNvSpPr txBox="1"/>
          <p:nvPr/>
        </p:nvSpPr>
        <p:spPr>
          <a:xfrm>
            <a:off x="8588443" y="3745559"/>
            <a:ext cx="2173673"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 = Disappointing</a:t>
            </a:r>
          </a:p>
        </p:txBody>
      </p:sp>
      <p:sp>
        <p:nvSpPr>
          <p:cNvPr id="424" name="Now Good is…"/>
          <p:cNvSpPr txBox="1"/>
          <p:nvPr/>
        </p:nvSpPr>
        <p:spPr>
          <a:xfrm>
            <a:off x="1230582" y="5158899"/>
            <a:ext cx="4054636"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Now Good is</a:t>
            </a:r>
          </a:p>
          <a:p>
            <a:pPr>
              <a:defRPr sz="3600" b="0">
                <a:latin typeface="Chalkduster"/>
                <a:ea typeface="Chalkduster"/>
                <a:cs typeface="Chalkduster"/>
                <a:sym typeface="Chalkduster"/>
              </a:defRPr>
            </a:pPr>
            <a:r>
              <a:rPr sz="2531" dirty="0"/>
              <a:t>closer to Superb </a:t>
            </a:r>
          </a:p>
          <a:p>
            <a:pPr>
              <a:defRPr sz="3600" b="0">
                <a:latin typeface="Chalkduster"/>
                <a:ea typeface="Chalkduster"/>
                <a:cs typeface="Chalkduster"/>
                <a:sym typeface="Chalkduster"/>
              </a:defRPr>
            </a:pPr>
            <a:r>
              <a:rPr sz="2531" dirty="0"/>
              <a:t>than to Disappointing</a:t>
            </a:r>
          </a:p>
        </p:txBody>
      </p:sp>
    </p:spTree>
    <p:extLst>
      <p:ext uri="{BB962C8B-B14F-4D97-AF65-F5344CB8AC3E}">
        <p14:creationId xmlns:p14="http://schemas.microsoft.com/office/powerpoint/2010/main" val="35075407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osine Distance"/>
          <p:cNvSpPr txBox="1">
            <a:spLocks noGrp="1"/>
          </p:cNvSpPr>
          <p:nvPr>
            <p:ph type="title" idx="4294967295"/>
          </p:nvPr>
        </p:nvSpPr>
        <p:spPr>
          <a:xfrm>
            <a:off x="0" y="365125"/>
            <a:ext cx="10953750" cy="771525"/>
          </a:xfrm>
          <a:prstGeom prst="rect">
            <a:avLst/>
          </a:prstGeom>
        </p:spPr>
        <p:txBody>
          <a:bodyPr/>
          <a:lstStyle/>
          <a:p>
            <a:r>
              <a:rPr dirty="0"/>
              <a:t>Cosine Distance</a:t>
            </a:r>
          </a:p>
        </p:txBody>
      </p:sp>
      <p:graphicFrame>
        <p:nvGraphicFramePr>
          <p:cNvPr id="427"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3"/>
          </a:graphicData>
        </a:graphic>
      </p:graphicFrame>
      <p:pic>
        <p:nvPicPr>
          <p:cNvPr id="428" name="Image" descr="Image"/>
          <p:cNvPicPr>
            <a:picLocks noChangeAspect="1"/>
          </p:cNvPicPr>
          <p:nvPr/>
        </p:nvPicPr>
        <p:blipFill>
          <a:blip r:embed="rId4"/>
          <a:stretch>
            <a:fillRect/>
          </a:stretch>
        </p:blipFill>
        <p:spPr>
          <a:xfrm>
            <a:off x="1369181" y="1842429"/>
            <a:ext cx="4139269" cy="1310024"/>
          </a:xfrm>
          <a:prstGeom prst="rect">
            <a:avLst/>
          </a:prstGeom>
          <a:ln w="12700">
            <a:miter lim="400000"/>
          </a:ln>
        </p:spPr>
      </p:pic>
      <p:sp>
        <p:nvSpPr>
          <p:cNvPr id="429" name="A = Superb"/>
          <p:cNvSpPr txBox="1"/>
          <p:nvPr/>
        </p:nvSpPr>
        <p:spPr>
          <a:xfrm>
            <a:off x="7363420" y="2137406"/>
            <a:ext cx="137537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A = Superb</a:t>
            </a:r>
          </a:p>
        </p:txBody>
      </p:sp>
      <p:sp>
        <p:nvSpPr>
          <p:cNvPr id="430" name="B = Good"/>
          <p:cNvSpPr txBox="1"/>
          <p:nvPr/>
        </p:nvSpPr>
        <p:spPr>
          <a:xfrm>
            <a:off x="8439146" y="2545077"/>
            <a:ext cx="11733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B = Good</a:t>
            </a:r>
          </a:p>
        </p:txBody>
      </p:sp>
      <p:sp>
        <p:nvSpPr>
          <p:cNvPr id="431" name="C = Disappointing"/>
          <p:cNvSpPr txBox="1"/>
          <p:nvPr/>
        </p:nvSpPr>
        <p:spPr>
          <a:xfrm>
            <a:off x="8588443" y="3745559"/>
            <a:ext cx="2173673"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 = Disappointing</a:t>
            </a:r>
          </a:p>
        </p:txBody>
      </p:sp>
      <p:sp>
        <p:nvSpPr>
          <p:cNvPr id="432" name="Cosine does the L2…"/>
          <p:cNvSpPr txBox="1"/>
          <p:nvPr/>
        </p:nvSpPr>
        <p:spPr>
          <a:xfrm>
            <a:off x="1667070" y="4092378"/>
            <a:ext cx="3599383"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Cosine does the L2</a:t>
            </a:r>
          </a:p>
          <a:p>
            <a:pPr>
              <a:defRPr sz="3600" b="0">
                <a:latin typeface="Chalkduster"/>
                <a:ea typeface="Chalkduster"/>
                <a:cs typeface="Chalkduster"/>
                <a:sym typeface="Chalkduster"/>
              </a:defRPr>
            </a:pPr>
            <a:r>
              <a:rPr sz="2531" dirty="0"/>
              <a:t>normalization too</a:t>
            </a:r>
          </a:p>
        </p:txBody>
      </p:sp>
      <p:pic>
        <p:nvPicPr>
          <p:cNvPr id="433" name="Line Line" descr="Line Line"/>
          <p:cNvPicPr>
            <a:picLocks/>
          </p:cNvPicPr>
          <p:nvPr/>
        </p:nvPicPr>
        <p:blipFill>
          <a:blip r:embed="rId5"/>
          <a:stretch>
            <a:fillRect/>
          </a:stretch>
        </p:blipFill>
        <p:spPr>
          <a:xfrm rot="16200000">
            <a:off x="2381575" y="3411966"/>
            <a:ext cx="833840" cy="396263"/>
          </a:xfrm>
          <a:prstGeom prst="rect">
            <a:avLst/>
          </a:prstGeom>
        </p:spPr>
      </p:pic>
      <p:pic>
        <p:nvPicPr>
          <p:cNvPr id="435" name="Line Line" descr="Line Line"/>
          <p:cNvPicPr>
            <a:picLocks/>
          </p:cNvPicPr>
          <p:nvPr/>
        </p:nvPicPr>
        <p:blipFill>
          <a:blip r:embed="rId5"/>
          <a:stretch>
            <a:fillRect/>
          </a:stretch>
        </p:blipFill>
        <p:spPr>
          <a:xfrm rot="16200000">
            <a:off x="4197797" y="3456927"/>
            <a:ext cx="833841" cy="396264"/>
          </a:xfrm>
          <a:prstGeom prst="rect">
            <a:avLst/>
          </a:prstGeom>
        </p:spPr>
      </p:pic>
      <p:sp>
        <p:nvSpPr>
          <p:cNvPr id="437" name="Line"/>
          <p:cNvSpPr/>
          <p:nvPr/>
        </p:nvSpPr>
        <p:spPr>
          <a:xfrm flipV="1">
            <a:off x="6379711" y="2581189"/>
            <a:ext cx="1637434" cy="3364500"/>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38" name="Line"/>
          <p:cNvSpPr/>
          <p:nvPr/>
        </p:nvSpPr>
        <p:spPr>
          <a:xfrm flipV="1">
            <a:off x="6376121" y="3720548"/>
            <a:ext cx="2946427" cy="2269110"/>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41" name="Connection Line"/>
          <p:cNvSpPr/>
          <p:nvPr/>
        </p:nvSpPr>
        <p:spPr>
          <a:xfrm>
            <a:off x="6861316" y="4965187"/>
            <a:ext cx="448500" cy="302117"/>
          </a:xfrm>
          <a:custGeom>
            <a:avLst/>
            <a:gdLst/>
            <a:ahLst/>
            <a:cxnLst>
              <a:cxn ang="0">
                <a:pos x="wd2" y="hd2"/>
              </a:cxn>
              <a:cxn ang="5400000">
                <a:pos x="wd2" y="hd2"/>
              </a:cxn>
              <a:cxn ang="10800000">
                <a:pos x="wd2" y="hd2"/>
              </a:cxn>
              <a:cxn ang="16200000">
                <a:pos x="wd2" y="hd2"/>
              </a:cxn>
            </a:cxnLst>
            <a:rect l="0" t="0" r="r" b="b"/>
            <a:pathLst>
              <a:path w="21600" h="19008" extrusionOk="0">
                <a:moveTo>
                  <a:pt x="0" y="1016"/>
                </a:moveTo>
                <a:cubicBezTo>
                  <a:pt x="12373" y="-2592"/>
                  <a:pt x="19573" y="3405"/>
                  <a:pt x="21600" y="19008"/>
                </a:cubicBezTo>
              </a:path>
            </a:pathLst>
          </a:custGeom>
          <a:ln w="25400">
            <a:solidFill>
              <a:srgbClr val="000000"/>
            </a:solidFill>
            <a:miter lim="400000"/>
          </a:ln>
        </p:spPr>
        <p:txBody>
          <a:bodyPr/>
          <a:lstStyle/>
          <a:p>
            <a:endParaRPr sz="1266"/>
          </a:p>
        </p:txBody>
      </p:sp>
      <p:sp>
        <p:nvSpPr>
          <p:cNvPr id="440" name="Cosine angle between…"/>
          <p:cNvSpPr txBox="1"/>
          <p:nvPr/>
        </p:nvSpPr>
        <p:spPr>
          <a:xfrm>
            <a:off x="1479530" y="5799497"/>
            <a:ext cx="6008569"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Cosine angle between </a:t>
            </a:r>
          </a:p>
          <a:p>
            <a:pPr>
              <a:defRPr sz="3600" b="0">
                <a:latin typeface="Chalkduster"/>
                <a:ea typeface="Chalkduster"/>
                <a:cs typeface="Chalkduster"/>
                <a:sym typeface="Chalkduster"/>
              </a:defRPr>
            </a:pPr>
            <a:r>
              <a:rPr sz="2531"/>
              <a:t>vectors tells us their similarity </a:t>
            </a:r>
          </a:p>
        </p:txBody>
      </p:sp>
    </p:spTree>
    <p:extLst>
      <p:ext uri="{BB962C8B-B14F-4D97-AF65-F5344CB8AC3E}">
        <p14:creationId xmlns:p14="http://schemas.microsoft.com/office/powerpoint/2010/main" val="2234184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tables</a:t>
            </a:r>
          </a:p>
        </p:txBody>
      </p:sp>
      <p:sp>
        <p:nvSpPr>
          <p:cNvPr id="5" name="Content Placeholder 4"/>
          <p:cNvSpPr>
            <a:spLocks noGrp="1"/>
          </p:cNvSpPr>
          <p:nvPr>
            <p:ph idx="1"/>
          </p:nvPr>
        </p:nvSpPr>
        <p:spPr>
          <a:xfrm>
            <a:off x="2346960" y="1845734"/>
            <a:ext cx="7635241" cy="4555066"/>
          </a:xfrm>
        </p:spPr>
        <p:txBody>
          <a:bodyPr>
            <a:normAutofit/>
          </a:bodyPr>
          <a:lstStyle/>
          <a:p>
            <a:r>
              <a:rPr lang="en-US" sz="2600" dirty="0"/>
              <a:t>We construct tables to look up the probability of seeing a word given a history.</a:t>
            </a:r>
          </a:p>
          <a:p>
            <a:endParaRPr lang="en-US" sz="2600" dirty="0"/>
          </a:p>
          <a:p>
            <a:endParaRPr lang="en-US" sz="2600" dirty="0"/>
          </a:p>
          <a:p>
            <a:endParaRPr lang="en-US" sz="2600" dirty="0"/>
          </a:p>
          <a:p>
            <a:endParaRPr lang="en-US" sz="2600" dirty="0"/>
          </a:p>
          <a:p>
            <a:endParaRPr lang="en-US" sz="2600" dirty="0"/>
          </a:p>
          <a:p>
            <a:r>
              <a:rPr lang="en-US" sz="2600" dirty="0"/>
              <a:t>The tables only store observed sequences.  </a:t>
            </a:r>
          </a:p>
          <a:p>
            <a:r>
              <a:rPr lang="en-US" sz="2600" dirty="0"/>
              <a:t>What happens when we have a new (unseen) combination of n words?</a:t>
            </a:r>
          </a:p>
          <a:p>
            <a:endParaRPr lang="en-US" dirty="0"/>
          </a:p>
          <a:p>
            <a:endParaRPr lang="en-US" dirty="0"/>
          </a:p>
          <a:p>
            <a:endParaRPr lang="en-US" b="1" dirty="0"/>
          </a:p>
          <a:p>
            <a:endParaRPr lang="en-US" b="1" baseline="-25000" dirty="0"/>
          </a:p>
          <a:p>
            <a:endParaRPr lang="en-US" b="1" baseline="-25000" dirty="0"/>
          </a:p>
          <a:p>
            <a:endParaRPr lang="en-US" b="1" baseline="-25000" dirty="0"/>
          </a:p>
          <a:p>
            <a:endParaRPr lang="en-US" dirty="0"/>
          </a:p>
        </p:txBody>
      </p:sp>
      <p:graphicFrame>
        <p:nvGraphicFramePr>
          <p:cNvPr id="6" name="Content Placeholder 3"/>
          <p:cNvGraphicFramePr>
            <a:graphicFrameLocks/>
          </p:cNvGraphicFramePr>
          <p:nvPr/>
        </p:nvGraphicFramePr>
        <p:xfrm>
          <a:off x="3345179" y="2743200"/>
          <a:ext cx="5547360" cy="1828800"/>
        </p:xfrm>
        <a:graphic>
          <a:graphicData uri="http://schemas.openxmlformats.org/drawingml/2006/table">
            <a:tbl>
              <a:tblPr firstRow="1" bandRow="1">
                <a:tableStyleId>{5C22544A-7EE6-4342-B048-85BDC9FD1C3A}</a:tableStyleId>
              </a:tblPr>
              <a:tblGrid>
                <a:gridCol w="2773680">
                  <a:extLst>
                    <a:ext uri="{9D8B030D-6E8A-4147-A177-3AD203B41FA5}">
                      <a16:colId xmlns:a16="http://schemas.microsoft.com/office/drawing/2014/main" val="20000"/>
                    </a:ext>
                  </a:extLst>
                </a:gridCol>
                <a:gridCol w="2773680">
                  <a:extLst>
                    <a:ext uri="{9D8B030D-6E8A-4147-A177-3AD203B41FA5}">
                      <a16:colId xmlns:a16="http://schemas.microsoft.com/office/drawing/2014/main" val="20001"/>
                    </a:ext>
                  </a:extLst>
                </a:gridCol>
              </a:tblGrid>
              <a:tr h="365760">
                <a:tc>
                  <a:txBody>
                    <a:bodyPr/>
                    <a:lstStyle/>
                    <a:p>
                      <a:r>
                        <a:rPr lang="en-US" dirty="0"/>
                        <a:t>curse of</a:t>
                      </a:r>
                    </a:p>
                  </a:txBody>
                  <a:tcPr/>
                </a:tc>
                <a:tc>
                  <a:txBody>
                    <a:bodyPr/>
                    <a:lstStyle/>
                    <a:p>
                      <a:r>
                        <a:rPr lang="en-US" dirty="0"/>
                        <a:t>P(</a:t>
                      </a:r>
                      <a:r>
                        <a:rPr lang="en-US" dirty="0" err="1"/>
                        <a:t>w</a:t>
                      </a:r>
                      <a:r>
                        <a:rPr lang="en-US" baseline="-25000" dirty="0" err="1"/>
                        <a:t>t</a:t>
                      </a:r>
                      <a:r>
                        <a:rPr lang="en-US" dirty="0"/>
                        <a:t> | </a:t>
                      </a:r>
                      <a:r>
                        <a:rPr lang="en-US" dirty="0" err="1"/>
                        <a:t>w</a:t>
                      </a:r>
                      <a:r>
                        <a:rPr lang="en-US" baseline="-25000" dirty="0" err="1"/>
                        <a:t>t</a:t>
                      </a:r>
                      <a:r>
                        <a:rPr lang="en-US" baseline="-25000" dirty="0"/>
                        <a:t>-n</a:t>
                      </a:r>
                      <a:r>
                        <a:rPr lang="en-US" dirty="0"/>
                        <a:t> </a:t>
                      </a:r>
                      <a:r>
                        <a:rPr lang="mr-IN" dirty="0"/>
                        <a:t>…</a:t>
                      </a:r>
                      <a:r>
                        <a:rPr lang="en-US" dirty="0"/>
                        <a:t> w</a:t>
                      </a:r>
                      <a:r>
                        <a:rPr lang="en-US" baseline="-25000" dirty="0"/>
                        <a:t>t-1</a:t>
                      </a:r>
                      <a:r>
                        <a:rPr lang="en-US" dirty="0"/>
                        <a:t>)</a:t>
                      </a:r>
                    </a:p>
                  </a:txBody>
                  <a:tcPr/>
                </a:tc>
                <a:extLst>
                  <a:ext uri="{0D108BD9-81ED-4DB2-BD59-A6C34878D82A}">
                    <a16:rowId xmlns:a16="http://schemas.microsoft.com/office/drawing/2014/main" val="10000"/>
                  </a:ext>
                </a:extLst>
              </a:tr>
              <a:tr h="365760">
                <a:tc>
                  <a:txBody>
                    <a:bodyPr/>
                    <a:lstStyle/>
                    <a:p>
                      <a:r>
                        <a:rPr lang="en-US" dirty="0"/>
                        <a:t>dimensionality</a:t>
                      </a:r>
                    </a:p>
                  </a:txBody>
                  <a:tcPr/>
                </a:tc>
                <a:tc>
                  <a:txBody>
                    <a:bodyPr/>
                    <a:lstStyle/>
                    <a:p>
                      <a:endParaRPr lang="en-US" dirty="0"/>
                    </a:p>
                  </a:txBody>
                  <a:tcPr/>
                </a:tc>
                <a:extLst>
                  <a:ext uri="{0D108BD9-81ED-4DB2-BD59-A6C34878D82A}">
                    <a16:rowId xmlns:a16="http://schemas.microsoft.com/office/drawing/2014/main" val="10001"/>
                  </a:ext>
                </a:extLst>
              </a:tr>
              <a:tr h="365760">
                <a:tc>
                  <a:txBody>
                    <a:bodyPr/>
                    <a:lstStyle/>
                    <a:p>
                      <a:r>
                        <a:rPr lang="en-US" dirty="0"/>
                        <a:t>azure</a:t>
                      </a:r>
                    </a:p>
                  </a:txBody>
                  <a:tcPr/>
                </a:tc>
                <a:tc>
                  <a:txBody>
                    <a:bodyPr/>
                    <a:lstStyle/>
                    <a:p>
                      <a:endParaRPr lang="en-US" dirty="0"/>
                    </a:p>
                  </a:txBody>
                  <a:tcPr/>
                </a:tc>
                <a:extLst>
                  <a:ext uri="{0D108BD9-81ED-4DB2-BD59-A6C34878D82A}">
                    <a16:rowId xmlns:a16="http://schemas.microsoft.com/office/drawing/2014/main" val="10002"/>
                  </a:ext>
                </a:extLst>
              </a:tr>
              <a:tr h="365760">
                <a:tc>
                  <a:txBody>
                    <a:bodyPr/>
                    <a:lstStyle/>
                    <a:p>
                      <a:r>
                        <a:rPr lang="en-US" dirty="0"/>
                        <a:t>knowledge</a:t>
                      </a:r>
                    </a:p>
                  </a:txBody>
                  <a:tcPr/>
                </a:tc>
                <a:tc>
                  <a:txBody>
                    <a:bodyPr/>
                    <a:lstStyle/>
                    <a:p>
                      <a:endParaRPr lang="en-US"/>
                    </a:p>
                  </a:txBody>
                  <a:tcPr/>
                </a:tc>
                <a:extLst>
                  <a:ext uri="{0D108BD9-81ED-4DB2-BD59-A6C34878D82A}">
                    <a16:rowId xmlns:a16="http://schemas.microsoft.com/office/drawing/2014/main" val="10003"/>
                  </a:ext>
                </a:extLst>
              </a:tr>
              <a:tr h="365760">
                <a:tc>
                  <a:txBody>
                    <a:bodyPr/>
                    <a:lstStyle/>
                    <a:p>
                      <a:r>
                        <a:rPr lang="en-US" dirty="0"/>
                        <a:t>oak</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902761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Term-Term Matrix"/>
          <p:cNvSpPr txBox="1">
            <a:spLocks noGrp="1"/>
          </p:cNvSpPr>
          <p:nvPr>
            <p:ph type="title"/>
          </p:nvPr>
        </p:nvSpPr>
        <p:spPr>
          <a:prstGeom prst="rect">
            <a:avLst/>
          </a:prstGeom>
        </p:spPr>
        <p:txBody>
          <a:bodyPr/>
          <a:lstStyle/>
          <a:p>
            <a:r>
              <a:t>Term-Term Matrix</a:t>
            </a:r>
          </a:p>
        </p:txBody>
      </p:sp>
      <p:graphicFrame>
        <p:nvGraphicFramePr>
          <p:cNvPr id="444" name="Table"/>
          <p:cNvGraphicFramePr/>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dirty="0">
                          <a:sym typeface="Helvetica Neue"/>
                        </a:rPr>
                        <a:t>abandon</a:t>
                      </a:r>
                      <a:endParaRPr sz="1500" b="1" dirty="0">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524490"/>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rm-Term Matrix"/>
          <p:cNvSpPr txBox="1">
            <a:spLocks noGrp="1"/>
          </p:cNvSpPr>
          <p:nvPr>
            <p:ph type="title"/>
          </p:nvPr>
        </p:nvSpPr>
        <p:spPr>
          <a:prstGeom prst="rect">
            <a:avLst/>
          </a:prstGeom>
        </p:spPr>
        <p:txBody>
          <a:bodyPr/>
          <a:lstStyle/>
          <a:p>
            <a:r>
              <a:t>Term-Term Matrix</a:t>
            </a:r>
          </a:p>
        </p:txBody>
      </p:sp>
      <p:graphicFrame>
        <p:nvGraphicFramePr>
          <p:cNvPr id="449" name="Table"/>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pic>
        <p:nvPicPr>
          <p:cNvPr id="450" name="Rectangle Rectangle" descr="Rectangle Rectangle"/>
          <p:cNvPicPr>
            <a:picLocks/>
          </p:cNvPicPr>
          <p:nvPr/>
        </p:nvPicPr>
        <p:blipFill>
          <a:blip r:embed="rId3"/>
          <a:stretch>
            <a:fillRect/>
          </a:stretch>
        </p:blipFill>
        <p:spPr>
          <a:xfrm>
            <a:off x="2142506" y="2993603"/>
            <a:ext cx="8104696" cy="625530"/>
          </a:xfrm>
          <a:prstGeom prst="rect">
            <a:avLst/>
          </a:prstGeom>
        </p:spPr>
      </p:pic>
      <p:sp>
        <p:nvSpPr>
          <p:cNvPr id="452" name="AKA Term-Context Matrix"/>
          <p:cNvSpPr txBox="1"/>
          <p:nvPr/>
        </p:nvSpPr>
        <p:spPr>
          <a:xfrm>
            <a:off x="7239000" y="261427"/>
            <a:ext cx="3124200"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
        <p:nvSpPr>
          <p:cNvPr id="453" name="Length of the vector is now |V|…"/>
          <p:cNvSpPr txBox="1"/>
          <p:nvPr/>
        </p:nvSpPr>
        <p:spPr>
          <a:xfrm>
            <a:off x="3780774" y="4547062"/>
            <a:ext cx="6226321"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Length of the vector is now |V|</a:t>
            </a:r>
          </a:p>
          <a:p>
            <a:pPr>
              <a:defRPr sz="3600" b="0">
                <a:latin typeface="Chalkduster"/>
                <a:ea typeface="Chalkduster"/>
                <a:cs typeface="Chalkduster"/>
                <a:sym typeface="Chalkduster"/>
              </a:defRPr>
            </a:pPr>
            <a:r>
              <a:rPr sz="2531"/>
              <a:t>instead of number of documents</a:t>
            </a:r>
          </a:p>
        </p:txBody>
      </p:sp>
      <p:pic>
        <p:nvPicPr>
          <p:cNvPr id="454" name="Line Line" descr="Line Line"/>
          <p:cNvPicPr>
            <a:picLocks/>
          </p:cNvPicPr>
          <p:nvPr/>
        </p:nvPicPr>
        <p:blipFill>
          <a:blip r:embed="rId4"/>
          <a:stretch>
            <a:fillRect/>
          </a:stretch>
        </p:blipFill>
        <p:spPr>
          <a:xfrm rot="15135136">
            <a:off x="5963064" y="3975439"/>
            <a:ext cx="1002821" cy="396264"/>
          </a:xfrm>
          <a:prstGeom prst="rect">
            <a:avLst/>
          </a:prstGeom>
        </p:spPr>
      </p:pic>
    </p:spTree>
    <p:extLst>
      <p:ext uri="{BB962C8B-B14F-4D97-AF65-F5344CB8AC3E}">
        <p14:creationId xmlns:p14="http://schemas.microsoft.com/office/powerpoint/2010/main" val="3669610428"/>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2736744B-8488-D345-9A97-0EA5A2F8C6BB}"/>
              </a:ext>
            </a:extLst>
          </p:cNvPr>
          <p:cNvGraphicFramePr/>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dirty="0">
                          <a:sym typeface="Helvetica Neue Medium"/>
                        </a:rPr>
                        <a:t>zymurgy</a:t>
                      </a:r>
                      <a:endParaRPr sz="1500" dirty="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459" name="Term-Term Matrix"/>
          <p:cNvSpPr txBox="1">
            <a:spLocks noGrp="1"/>
          </p:cNvSpPr>
          <p:nvPr>
            <p:ph type="title"/>
          </p:nvPr>
        </p:nvSpPr>
        <p:spPr>
          <a:prstGeom prst="rect">
            <a:avLst/>
          </a:prstGeom>
        </p:spPr>
        <p:txBody>
          <a:bodyPr/>
          <a:lstStyle/>
          <a:p>
            <a:r>
              <a:t>Term-Term Matrix</a:t>
            </a:r>
          </a:p>
        </p:txBody>
      </p:sp>
      <p:sp>
        <p:nvSpPr>
          <p:cNvPr id="461" name="The value in a cell indicates how…"/>
          <p:cNvSpPr txBox="1"/>
          <p:nvPr/>
        </p:nvSpPr>
        <p:spPr>
          <a:xfrm>
            <a:off x="3660766" y="4542877"/>
            <a:ext cx="6496330" cy="1629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indicates how </a:t>
            </a:r>
          </a:p>
          <a:p>
            <a:pPr>
              <a:defRPr sz="3600" b="0">
                <a:latin typeface="Chalkduster"/>
                <a:ea typeface="Chalkduster"/>
                <a:cs typeface="Chalkduster"/>
                <a:sym typeface="Chalkduster"/>
              </a:defRPr>
            </a:pPr>
            <a:r>
              <a:rPr sz="2531"/>
              <a:t>often abandon appears in a </a:t>
            </a:r>
          </a:p>
          <a:p>
            <a:pPr>
              <a:defRPr sz="3600" b="0">
                <a:latin typeface="Chalkduster"/>
                <a:ea typeface="Chalkduster"/>
                <a:cs typeface="Chalkduster"/>
                <a:sym typeface="Chalkduster"/>
              </a:defRPr>
            </a:pPr>
            <a:r>
              <a:rPr sz="2531"/>
              <a:t>context window surrounding</a:t>
            </a:r>
          </a:p>
          <a:p>
            <a:pPr>
              <a:defRPr sz="3600" b="0">
                <a:latin typeface="Chalkduster"/>
                <a:ea typeface="Chalkduster"/>
                <a:cs typeface="Chalkduster"/>
                <a:sym typeface="Chalkduster"/>
              </a:defRPr>
            </a:pPr>
            <a:r>
              <a:rPr sz="2531"/>
              <a:t>abdicate</a:t>
            </a:r>
          </a:p>
        </p:txBody>
      </p:sp>
      <p:pic>
        <p:nvPicPr>
          <p:cNvPr id="462" name="Line Line" descr="Line Line"/>
          <p:cNvPicPr>
            <a:picLocks/>
          </p:cNvPicPr>
          <p:nvPr/>
        </p:nvPicPr>
        <p:blipFill>
          <a:blip r:embed="rId3"/>
          <a:stretch>
            <a:fillRect/>
          </a:stretch>
        </p:blipFill>
        <p:spPr>
          <a:xfrm rot="15135136">
            <a:off x="4023817" y="3855927"/>
            <a:ext cx="1002821" cy="396263"/>
          </a:xfrm>
          <a:prstGeom prst="rect">
            <a:avLst/>
          </a:prstGeom>
        </p:spPr>
      </p:pic>
      <p:pic>
        <p:nvPicPr>
          <p:cNvPr id="464" name="Rectangle Rectangle" descr="Rectangle Rectangle"/>
          <p:cNvPicPr>
            <a:picLocks/>
          </p:cNvPicPr>
          <p:nvPr/>
        </p:nvPicPr>
        <p:blipFill>
          <a:blip r:embed="rId4"/>
          <a:stretch>
            <a:fillRect/>
          </a:stretch>
        </p:blipFill>
        <p:spPr>
          <a:xfrm>
            <a:off x="3503631" y="2993603"/>
            <a:ext cx="1375524" cy="625530"/>
          </a:xfrm>
          <a:prstGeom prst="rect">
            <a:avLst/>
          </a:prstGeom>
        </p:spPr>
      </p:pic>
      <p:sp>
        <p:nvSpPr>
          <p:cNvPr id="8" name="AKA Term-Context Matrix">
            <a:extLst>
              <a:ext uri="{FF2B5EF4-FFF2-40B4-BE49-F238E27FC236}">
                <a16:creationId xmlns:a16="http://schemas.microsoft.com/office/drawing/2014/main" id="{3227A2EE-8EFD-A143-8CC1-981FC9949893}"/>
              </a:ext>
            </a:extLst>
          </p:cNvPr>
          <p:cNvSpPr txBox="1"/>
          <p:nvPr/>
        </p:nvSpPr>
        <p:spPr>
          <a:xfrm>
            <a:off x="7239000" y="261427"/>
            <a:ext cx="3124200"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Tree>
    <p:extLst>
      <p:ext uri="{BB962C8B-B14F-4D97-AF65-F5344CB8AC3E}">
        <p14:creationId xmlns:p14="http://schemas.microsoft.com/office/powerpoint/2010/main" val="304203573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nip Single Corner Rectangle 1">
            <a:extLst>
              <a:ext uri="{FF2B5EF4-FFF2-40B4-BE49-F238E27FC236}">
                <a16:creationId xmlns:a16="http://schemas.microsoft.com/office/drawing/2014/main" id="{4A2D8F06-D33C-7543-A7FB-FCCF5F0C4205}"/>
              </a:ext>
            </a:extLst>
          </p:cNvPr>
          <p:cNvSpPr/>
          <p:nvPr/>
        </p:nvSpPr>
        <p:spPr>
          <a:xfrm>
            <a:off x="1904999" y="2667001"/>
            <a:ext cx="9563273" cy="1827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0" name="Context windows"/>
          <p:cNvSpPr txBox="1">
            <a:spLocks noGrp="1"/>
          </p:cNvSpPr>
          <p:nvPr>
            <p:ph type="title"/>
          </p:nvPr>
        </p:nvSpPr>
        <p:spPr>
          <a:prstGeom prst="rect">
            <a:avLst/>
          </a:prstGeom>
        </p:spPr>
        <p:txBody>
          <a:bodyPr/>
          <a:lstStyle/>
          <a:p>
            <a:r>
              <a:t>Context windows</a:t>
            </a:r>
          </a:p>
        </p:txBody>
      </p:sp>
      <p:sp>
        <p:nvSpPr>
          <p:cNvPr id="471" name="w-2, w-1 target_word w+1 w+2…"/>
          <p:cNvSpPr txBox="1"/>
          <p:nvPr/>
        </p:nvSpPr>
        <p:spPr>
          <a:xfrm>
            <a:off x="1999334" y="1784085"/>
            <a:ext cx="9468939" cy="26575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defTabSz="321457">
              <a:lnSpc>
                <a:spcPct val="117999"/>
              </a:lnSpc>
              <a:defRPr sz="2700" b="0"/>
            </a:pPr>
            <a:r>
              <a:rPr sz="2400" dirty="0"/>
              <a:t>w-2, w-1 </a:t>
            </a:r>
            <a:r>
              <a:rPr sz="2400" b="1" dirty="0" err="1"/>
              <a:t>target_word</a:t>
            </a:r>
            <a:r>
              <a:rPr sz="2400" dirty="0"/>
              <a:t> w+1 w+2</a:t>
            </a:r>
          </a:p>
          <a:p>
            <a:pPr defTabSz="321457">
              <a:lnSpc>
                <a:spcPct val="117999"/>
              </a:lnSpc>
              <a:defRPr sz="2700" b="0"/>
            </a:pPr>
            <a:endParaRPr sz="2400" dirty="0"/>
          </a:p>
          <a:p>
            <a:pPr defTabSz="321457">
              <a:lnSpc>
                <a:spcPct val="117999"/>
              </a:lnSpc>
              <a:defRPr sz="2700" b="0"/>
            </a:pPr>
            <a:r>
              <a:rPr sz="2400" dirty="0"/>
              <a:t>The government most not </a:t>
            </a:r>
            <a:r>
              <a:rPr sz="2400" b="1" dirty="0"/>
              <a:t>abdicate</a:t>
            </a:r>
            <a:r>
              <a:rPr sz="2400" dirty="0"/>
              <a:t> responsibility to non-elected </a:t>
            </a:r>
          </a:p>
          <a:p>
            <a:pPr defTabSz="321457">
              <a:lnSpc>
                <a:spcPct val="117999"/>
              </a:lnSpc>
              <a:defRPr sz="2700" b="0"/>
            </a:pPr>
            <a:r>
              <a:rPr sz="2400" dirty="0"/>
              <a:t>it has led men to </a:t>
            </a:r>
            <a:r>
              <a:rPr sz="2400" b="1" dirty="0"/>
              <a:t>abdicate </a:t>
            </a:r>
            <a:r>
              <a:rPr sz="2400" dirty="0"/>
              <a:t>their family responsibilities </a:t>
            </a:r>
          </a:p>
          <a:p>
            <a:pPr defTabSz="321457">
              <a:lnSpc>
                <a:spcPct val="117999"/>
              </a:lnSpc>
              <a:defRPr sz="2700" b="0"/>
            </a:pPr>
            <a:r>
              <a:rPr sz="2400" dirty="0"/>
              <a:t>other demands, but declining to </a:t>
            </a:r>
            <a:r>
              <a:rPr sz="2400" b="1" dirty="0"/>
              <a:t>abdicate</a:t>
            </a:r>
            <a:r>
              <a:rPr sz="2400" dirty="0"/>
              <a:t> his responsibility</a:t>
            </a:r>
          </a:p>
          <a:p>
            <a:pPr defTabSz="321457">
              <a:lnSpc>
                <a:spcPct val="117999"/>
              </a:lnSpc>
              <a:defRPr sz="2700" b="0"/>
            </a:pPr>
            <a:r>
              <a:rPr sz="2400" dirty="0"/>
              <a:t>leaders </a:t>
            </a:r>
            <a:r>
              <a:rPr sz="2400" b="1" dirty="0"/>
              <a:t>abdicate</a:t>
            </a:r>
            <a:r>
              <a:rPr sz="2400" dirty="0"/>
              <a:t> their role and present people with no plans</a:t>
            </a:r>
          </a:p>
        </p:txBody>
      </p:sp>
      <p:graphicFrame>
        <p:nvGraphicFramePr>
          <p:cNvPr id="472" name="Table"/>
          <p:cNvGraphicFramePr/>
          <p:nvPr/>
        </p:nvGraphicFramePr>
        <p:xfrm>
          <a:off x="2103501" y="4902849"/>
          <a:ext cx="7984998" cy="1183496"/>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his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leaders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not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responsibility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to</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lang="en-US" sz="1500" dirty="0">
                          <a:sym typeface="Helvetica Neue Medium"/>
                        </a:rPr>
                        <a:t>abdicate</a:t>
                      </a:r>
                      <a:endParaRPr sz="1500" dirty="0">
                        <a:solidFill>
                          <a:srgbClr val="FFFFFF"/>
                        </a:solidFill>
                        <a:sym typeface="Helvetica Neue Medium"/>
                      </a:endParaRP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2</a:t>
                      </a:r>
                    </a:p>
                  </a:txBody>
                  <a:tcPr marL="35719" marR="35719" marT="35719" marB="35719" anchor="ctr" horzOverflow="overflow"/>
                </a:tc>
                <a:tc>
                  <a:txBody>
                    <a:bodyPr/>
                    <a:lstStyle/>
                    <a:p>
                      <a:pPr defTabSz="914400">
                        <a:defRPr sz="1800"/>
                      </a:pPr>
                      <a:r>
                        <a:rPr sz="1500" dirty="0"/>
                        <a:t>3</a:t>
                      </a:r>
                    </a:p>
                  </a:txBody>
                  <a:tcPr marL="35719" marR="35719" marT="35719" marB="35719" anchor="ctr"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750699"/>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A81A0454-283B-5340-8622-36B5D83E7A32}"/>
              </a:ext>
            </a:extLst>
          </p:cNvPr>
          <p:cNvSpPr/>
          <p:nvPr/>
        </p:nvSpPr>
        <p:spPr>
          <a:xfrm>
            <a:off x="1450849" y="4517174"/>
            <a:ext cx="9046463" cy="1975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6" name="Context windows"/>
          <p:cNvSpPr txBox="1">
            <a:spLocks noGrp="1"/>
          </p:cNvSpPr>
          <p:nvPr>
            <p:ph type="title"/>
          </p:nvPr>
        </p:nvSpPr>
        <p:spPr>
          <a:prstGeom prst="rect">
            <a:avLst/>
          </a:prstGeom>
        </p:spPr>
        <p:txBody>
          <a:bodyPr/>
          <a:lstStyle/>
          <a:p>
            <a:r>
              <a:t>Context windows</a:t>
            </a:r>
          </a:p>
        </p:txBody>
      </p:sp>
      <p:sp>
        <p:nvSpPr>
          <p:cNvPr id="477" name="Occur in a window of +/- 2 words, in the same sentence, in the same document…"/>
          <p:cNvSpPr txBox="1">
            <a:spLocks noGrp="1"/>
          </p:cNvSpPr>
          <p:nvPr>
            <p:ph type="body" idx="1"/>
          </p:nvPr>
        </p:nvSpPr>
        <p:spPr>
          <a:prstGeom prst="rect">
            <a:avLst/>
          </a:prstGeom>
        </p:spPr>
        <p:txBody>
          <a:bodyPr>
            <a:noAutofit/>
          </a:bodyPr>
          <a:lstStyle/>
          <a:p>
            <a:pPr marL="296901" lvl="1" indent="0" defTabSz="390213">
              <a:spcBef>
                <a:spcPts val="2742"/>
              </a:spcBef>
              <a:buNone/>
              <a:defRPr sz="3040"/>
            </a:pPr>
            <a:r>
              <a:rPr sz="2400" dirty="0"/>
              <a:t>Occur in a window of +/- 2 words, in the same sentence, in the same document</a:t>
            </a:r>
          </a:p>
          <a:p>
            <a:pPr marL="296901" lvl="1" indent="0" defTabSz="390213">
              <a:spcBef>
                <a:spcPts val="2742"/>
              </a:spcBef>
              <a:buNone/>
              <a:defRPr sz="3040"/>
            </a:pPr>
            <a:r>
              <a:rPr sz="2400" dirty="0"/>
              <a:t>Instead of window of words use more complex contexts: dependency patters.  Subj-of-verb, adj-mod, obj-of-verb</a:t>
            </a:r>
          </a:p>
          <a:p>
            <a:pPr marL="296901" lvl="1" indent="0" defTabSz="390213">
              <a:spcBef>
                <a:spcPts val="2742"/>
              </a:spcBef>
              <a:buNone/>
              <a:defRPr sz="3040"/>
            </a:pPr>
            <a:r>
              <a:rPr sz="2400" dirty="0"/>
              <a:t>Languages have long distance dependencies </a:t>
            </a:r>
            <a:br>
              <a:rPr sz="2400" dirty="0"/>
            </a:br>
            <a:br>
              <a:rPr sz="2400" dirty="0"/>
            </a:br>
            <a:r>
              <a:rPr sz="2400" i="1" dirty="0">
                <a:ea typeface="Helvetica"/>
                <a:cs typeface="Helvetica"/>
                <a:sym typeface="Helvetica"/>
              </a:rPr>
              <a:t>The </a:t>
            </a:r>
            <a:r>
              <a:rPr sz="2400" b="1" i="1" dirty="0">
                <a:ea typeface="Helvetica"/>
                <a:cs typeface="Helvetica"/>
                <a:sym typeface="Helvetica"/>
              </a:rPr>
              <a:t>pictures are</a:t>
            </a:r>
            <a:r>
              <a:rPr sz="2400" i="1" dirty="0">
                <a:ea typeface="Helvetica"/>
                <a:cs typeface="Helvetica"/>
                <a:sym typeface="Helvetica"/>
              </a:rPr>
              <a:t> beautiful.</a:t>
            </a:r>
            <a:br>
              <a:rPr lang="en-US" sz="2400" i="1" dirty="0">
                <a:ea typeface="Helvetica"/>
                <a:cs typeface="Helvetica"/>
                <a:sym typeface="Helvetica"/>
              </a:rPr>
            </a:br>
            <a:br>
              <a:rPr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a:t>
            </a:r>
            <a:r>
              <a:rPr sz="2400" b="1" i="1" dirty="0">
                <a:ea typeface="Helvetica"/>
                <a:cs typeface="Helvetica"/>
                <a:sym typeface="Helvetica"/>
              </a:rPr>
              <a:t>are</a:t>
            </a:r>
            <a:r>
              <a:rPr sz="2400" i="1" dirty="0">
                <a:ea typeface="Helvetica"/>
                <a:cs typeface="Helvetica"/>
                <a:sym typeface="Helvetica"/>
              </a:rPr>
              <a:t> beautiful.</a:t>
            </a:r>
            <a:br>
              <a:rPr lang="en-US" sz="2400" i="1" dirty="0">
                <a:ea typeface="Helvetica"/>
                <a:cs typeface="Helvetica"/>
                <a:sym typeface="Helvetica"/>
              </a:rPr>
            </a:br>
            <a:br>
              <a:rPr lang="en-US"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holding his grandchild </a:t>
            </a:r>
            <a:r>
              <a:rPr sz="2400" b="1" i="1" dirty="0">
                <a:ea typeface="Helvetica"/>
                <a:cs typeface="Helvetica"/>
                <a:sym typeface="Helvetica"/>
              </a:rPr>
              <a:t>are</a:t>
            </a:r>
            <a:r>
              <a:rPr sz="2400" i="1" dirty="0">
                <a:ea typeface="Helvetica"/>
                <a:cs typeface="Helvetica"/>
                <a:sym typeface="Helvetica"/>
              </a:rPr>
              <a:t> beautiful.</a:t>
            </a:r>
            <a:br>
              <a:rPr sz="2400" i="1" dirty="0">
                <a:latin typeface="Helvetica"/>
                <a:ea typeface="Helvetica"/>
                <a:cs typeface="Helvetica"/>
                <a:sym typeface="Helvetica"/>
              </a:rPr>
            </a:br>
            <a:endParaRPr sz="2400" i="1" dirty="0">
              <a:latin typeface="Helvetica"/>
              <a:ea typeface="Helvetica"/>
              <a:cs typeface="Helvetica"/>
              <a:sym typeface="Helvetica"/>
            </a:endParaRPr>
          </a:p>
        </p:txBody>
      </p:sp>
    </p:spTree>
    <p:extLst>
      <p:ext uri="{BB962C8B-B14F-4D97-AF65-F5344CB8AC3E}">
        <p14:creationId xmlns:p14="http://schemas.microsoft.com/office/powerpoint/2010/main" val="1588247296"/>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E3029"/>
        </a:solidFill>
        <a:effectLst/>
      </p:bgPr>
    </p:bg>
    <p:spTree>
      <p:nvGrpSpPr>
        <p:cNvPr id="1" name=""/>
        <p:cNvGrpSpPr/>
        <p:nvPr/>
      </p:nvGrpSpPr>
      <p:grpSpPr>
        <a:xfrm>
          <a:off x="0" y="0"/>
          <a:ext cx="0" cy="0"/>
          <a:chOff x="0" y="0"/>
          <a:chExt cx="0" cy="0"/>
        </a:xfrm>
      </p:grpSpPr>
      <p:pic>
        <p:nvPicPr>
          <p:cNvPr id="483" name="Screenshot 2018-06-07 20.08.13.png" descr="Screenshot 2018-06-07 20.08.13.png"/>
          <p:cNvPicPr>
            <a:picLocks noChangeAspect="1"/>
          </p:cNvPicPr>
          <p:nvPr/>
        </p:nvPicPr>
        <p:blipFill>
          <a:blip r:embed="rId2"/>
          <a:stretch>
            <a:fillRect/>
          </a:stretch>
        </p:blipFill>
        <p:spPr>
          <a:xfrm>
            <a:off x="-1" y="3771901"/>
            <a:ext cx="12435061" cy="3371118"/>
          </a:xfrm>
          <a:prstGeom prst="rect">
            <a:avLst/>
          </a:prstGeom>
          <a:ln w="12700">
            <a:miter lim="400000"/>
          </a:ln>
        </p:spPr>
      </p:pic>
      <p:pic>
        <p:nvPicPr>
          <p:cNvPr id="482" name="Screenshot 2018-06-07 20.07.05.png" descr="Screenshot 2018-06-07 20.07.05.png"/>
          <p:cNvPicPr>
            <a:picLocks noChangeAspect="1"/>
          </p:cNvPicPr>
          <p:nvPr/>
        </p:nvPicPr>
        <p:blipFill>
          <a:blip r:embed="rId3"/>
          <a:stretch>
            <a:fillRect/>
          </a:stretch>
        </p:blipFill>
        <p:spPr>
          <a:xfrm>
            <a:off x="1035599" y="1138843"/>
            <a:ext cx="11192522" cy="3371117"/>
          </a:xfrm>
          <a:prstGeom prst="rect">
            <a:avLst/>
          </a:prstGeom>
          <a:ln w="12700">
            <a:miter lim="400000"/>
          </a:ln>
          <a:effectLst/>
        </p:spPr>
      </p:pic>
      <p:sp>
        <p:nvSpPr>
          <p:cNvPr id="3" name="Rectangle 2">
            <a:extLst>
              <a:ext uri="{FF2B5EF4-FFF2-40B4-BE49-F238E27FC236}">
                <a16:creationId xmlns:a16="http://schemas.microsoft.com/office/drawing/2014/main" id="{4D24B461-08FD-A941-8059-2C1913F020D5}"/>
              </a:ext>
            </a:extLst>
          </p:cNvPr>
          <p:cNvSpPr/>
          <p:nvPr/>
        </p:nvSpPr>
        <p:spPr>
          <a:xfrm>
            <a:off x="1219200" y="-166222"/>
            <a:ext cx="838200" cy="4602200"/>
          </a:xfrm>
          <a:prstGeom prst="rect">
            <a:avLst/>
          </a:prstGeom>
          <a:solidFill>
            <a:srgbClr val="2F3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1" name="Screenshot 2018-06-07 20.08.45.png" descr="Screenshot 2018-06-07 20.08.45.png"/>
          <p:cNvPicPr>
            <a:picLocks noChangeAspect="1"/>
          </p:cNvPicPr>
          <p:nvPr/>
        </p:nvPicPr>
        <p:blipFill>
          <a:blip r:embed="rId4"/>
          <a:srcRect l="1435" t="717" b="717"/>
          <a:stretch>
            <a:fillRect/>
          </a:stretch>
        </p:blipFill>
        <p:spPr>
          <a:xfrm>
            <a:off x="3419856" y="-411258"/>
            <a:ext cx="10607040" cy="2150293"/>
          </a:xfrm>
          <a:prstGeom prst="rect">
            <a:avLst/>
          </a:prstGeom>
          <a:ln w="12700">
            <a:miter lim="400000"/>
          </a:ln>
          <a:effectLst/>
        </p:spPr>
      </p:pic>
    </p:spTree>
    <p:extLst>
      <p:ext uri="{BB962C8B-B14F-4D97-AF65-F5344CB8AC3E}">
        <p14:creationId xmlns:p14="http://schemas.microsoft.com/office/powerpoint/2010/main" val="32900760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0CC1-50CE-6948-B82E-EEC4D2FDF4F9}"/>
              </a:ext>
            </a:extLst>
          </p:cNvPr>
          <p:cNvSpPr>
            <a:spLocks noGrp="1"/>
          </p:cNvSpPr>
          <p:nvPr>
            <p:ph type="title"/>
          </p:nvPr>
        </p:nvSpPr>
        <p:spPr/>
        <p:txBody>
          <a:bodyPr/>
          <a:lstStyle/>
          <a:p>
            <a:r>
              <a:rPr lang="en-US" dirty="0"/>
              <a:t>Using syntax to define a word’s context</a:t>
            </a:r>
          </a:p>
        </p:txBody>
      </p:sp>
      <p:sp>
        <p:nvSpPr>
          <p:cNvPr id="3" name="Text Placeholder 2">
            <a:extLst>
              <a:ext uri="{FF2B5EF4-FFF2-40B4-BE49-F238E27FC236}">
                <a16:creationId xmlns:a16="http://schemas.microsoft.com/office/drawing/2014/main" id="{1E3A2231-71BC-9A45-BD9C-DC57DEAA0CED}"/>
              </a:ext>
            </a:extLst>
          </p:cNvPr>
          <p:cNvSpPr>
            <a:spLocks noGrp="1"/>
          </p:cNvSpPr>
          <p:nvPr>
            <p:ph type="body" idx="1"/>
          </p:nvPr>
        </p:nvSpPr>
        <p:spPr/>
        <p:txBody>
          <a:bodyPr/>
          <a:lstStyle/>
          <a:p>
            <a:r>
              <a:rPr lang="en-US" dirty="0" err="1"/>
              <a:t>Zellig</a:t>
            </a:r>
            <a:r>
              <a:rPr lang="en-US" dirty="0"/>
              <a:t> Harris (1968) “The meaning of entities, and the meaning of grammatical relations among them, is related to the restriction of combinations of these entities relative to other entities”</a:t>
            </a:r>
          </a:p>
          <a:p>
            <a:endParaRPr lang="en-US" dirty="0"/>
          </a:p>
          <a:p>
            <a:r>
              <a:rPr lang="en-US" dirty="0"/>
              <a:t>Duty and Responsibility have similar syntactic distributions</a:t>
            </a:r>
          </a:p>
          <a:p>
            <a:endParaRPr lang="en-US" dirty="0"/>
          </a:p>
          <a:p>
            <a:endParaRPr lang="en-US" dirty="0"/>
          </a:p>
        </p:txBody>
      </p:sp>
      <p:graphicFrame>
        <p:nvGraphicFramePr>
          <p:cNvPr id="6" name="Table">
            <a:extLst>
              <a:ext uri="{FF2B5EF4-FFF2-40B4-BE49-F238E27FC236}">
                <a16:creationId xmlns:a16="http://schemas.microsoft.com/office/drawing/2014/main" id="{14B728A0-DB98-F244-9AE4-78FF1E70FE0F}"/>
              </a:ext>
            </a:extLst>
          </p:cNvPr>
          <p:cNvGraphicFramePr/>
          <p:nvPr/>
        </p:nvGraphicFramePr>
        <p:xfrm>
          <a:off x="2302011" y="4557150"/>
          <a:ext cx="7587976" cy="1948488"/>
        </p:xfrm>
        <a:graphic>
          <a:graphicData uri="http://schemas.openxmlformats.org/drawingml/2006/table">
            <a:tbl>
              <a:tblPr firstCol="1"/>
              <a:tblGrid>
                <a:gridCol w="3018510">
                  <a:extLst>
                    <a:ext uri="{9D8B030D-6E8A-4147-A177-3AD203B41FA5}">
                      <a16:colId xmlns:a16="http://schemas.microsoft.com/office/drawing/2014/main" val="20000"/>
                    </a:ext>
                  </a:extLst>
                </a:gridCol>
                <a:gridCol w="4569466">
                  <a:extLst>
                    <a:ext uri="{9D8B030D-6E8A-4147-A177-3AD203B41FA5}">
                      <a16:colId xmlns:a16="http://schemas.microsoft.com/office/drawing/2014/main" val="20001"/>
                    </a:ext>
                  </a:extLst>
                </a:gridCol>
              </a:tblGrid>
              <a:tr h="971550">
                <a:tc>
                  <a:txBody>
                    <a:bodyPr/>
                    <a:lstStyle/>
                    <a:p>
                      <a:pPr defTabSz="914400">
                        <a:tabLst>
                          <a:tab pos="1181100" algn="l"/>
                        </a:tabLst>
                        <a:defRPr sz="1800">
                          <a:solidFill>
                            <a:srgbClr val="000000"/>
                          </a:solidFill>
                        </a:defRPr>
                      </a:pPr>
                      <a:r>
                        <a:rPr sz="2000" baseline="0" dirty="0">
                          <a:solidFill>
                            <a:schemeClr val="tx1"/>
                          </a:solidFill>
                          <a:latin typeface="Helvetica Light"/>
                          <a:ea typeface="Helvetica Light"/>
                          <a:cs typeface="Helvetica Light"/>
                          <a:sym typeface="Helvetica Light"/>
                        </a:rPr>
                        <a:t>Modified by adjectives</a:t>
                      </a:r>
                    </a:p>
                  </a:txBody>
                  <a:tcPr marL="35719" marR="35719" marT="35719" marB="35719" anchor="ctr" horzOverflow="overflow"/>
                </a:tc>
                <a:tc>
                  <a:txBody>
                    <a:bodyPr/>
                    <a:lstStyle/>
                    <a:p>
                      <a:pPr defTabSz="914400">
                        <a:defRPr sz="1800"/>
                      </a:pPr>
                      <a:r>
                        <a:rPr sz="2000" baseline="0">
                          <a:solidFill>
                            <a:schemeClr val="tx1"/>
                          </a:solidFill>
                          <a:latin typeface="Helvetica Light"/>
                          <a:ea typeface="Helvetica Light"/>
                          <a:cs typeface="Helvetica Light"/>
                          <a:sym typeface="Helvetica Light"/>
                        </a:rPr>
                        <a:t>additional, administrative, assumed, collective, congressional, constitutional …</a:t>
                      </a:r>
                    </a:p>
                  </a:txBody>
                  <a:tcPr marL="35719" marR="35719" marT="35719" marB="35719" anchor="ctr" horzOverflow="overflow">
                    <a:lnR w="12700">
                      <a:solidFill>
                        <a:srgbClr val="5D5D5D"/>
                      </a:solidFill>
                      <a:miter lim="400000"/>
                    </a:lnR>
                    <a:lnT w="12700">
                      <a:solidFill>
                        <a:srgbClr val="606060"/>
                      </a:solidFill>
                      <a:miter lim="400000"/>
                    </a:lnT>
                  </a:tcPr>
                </a:tc>
                <a:extLst>
                  <a:ext uri="{0D108BD9-81ED-4DB2-BD59-A6C34878D82A}">
                    <a16:rowId xmlns:a16="http://schemas.microsoft.com/office/drawing/2014/main" val="10000"/>
                  </a:ext>
                </a:extLst>
              </a:tr>
              <a:tr h="962650">
                <a:tc>
                  <a:txBody>
                    <a:bodyPr/>
                    <a:lstStyle/>
                    <a:p>
                      <a:pPr defTabSz="914400">
                        <a:tabLst>
                          <a:tab pos="1181100" algn="l"/>
                        </a:tabLst>
                        <a:defRPr sz="1800">
                          <a:solidFill>
                            <a:srgbClr val="000000"/>
                          </a:solidFill>
                        </a:defRPr>
                      </a:pPr>
                      <a:r>
                        <a:rPr sz="2000" baseline="0">
                          <a:solidFill>
                            <a:schemeClr val="tx1"/>
                          </a:solidFill>
                          <a:latin typeface="Helvetica Light"/>
                          <a:ea typeface="Helvetica Light"/>
                          <a:cs typeface="Helvetica Light"/>
                          <a:sym typeface="Helvetica Light"/>
                        </a:rPr>
                        <a:t>Object of verbs</a:t>
                      </a:r>
                    </a:p>
                  </a:txBody>
                  <a:tcPr marL="35719" marR="35719" marT="35719" marB="35719" anchor="ctr" horzOverflow="overflow"/>
                </a:tc>
                <a:tc>
                  <a:txBody>
                    <a:bodyPr/>
                    <a:lstStyle/>
                    <a:p>
                      <a:pPr defTabSz="914400">
                        <a:defRPr sz="1800"/>
                      </a:pPr>
                      <a:r>
                        <a:rPr sz="2000" baseline="0" dirty="0">
                          <a:solidFill>
                            <a:schemeClr val="tx1"/>
                          </a:solidFill>
                          <a:latin typeface="Helvetica Light"/>
                          <a:ea typeface="Helvetica Light"/>
                          <a:cs typeface="Helvetica Light"/>
                          <a:sym typeface="Helvetica Light"/>
                        </a:rPr>
                        <a:t>assert, assign, assume, attend to, avoid, become, breach..</a:t>
                      </a:r>
                    </a:p>
                  </a:txBody>
                  <a:tcPr marL="35719" marR="35719" marT="35719" marB="35719"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45680352"/>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Alternates to counts"/>
          <p:cNvSpPr txBox="1">
            <a:spLocks noGrp="1"/>
          </p:cNvSpPr>
          <p:nvPr>
            <p:ph type="title"/>
          </p:nvPr>
        </p:nvSpPr>
        <p:spPr>
          <a:prstGeom prst="rect">
            <a:avLst/>
          </a:prstGeom>
        </p:spPr>
        <p:txBody>
          <a:bodyPr/>
          <a:lstStyle/>
          <a:p>
            <a:r>
              <a:rPr dirty="0"/>
              <a:t>Alternates to counts</a:t>
            </a:r>
          </a:p>
        </p:txBody>
      </p:sp>
      <p:sp>
        <p:nvSpPr>
          <p:cNvPr id="494" name="Raw word frequency is not a great measure of association between words. It’s very skewed “the” and “of” are very frequent, but maybe not the most discriminative…"/>
          <p:cNvSpPr txBox="1">
            <a:spLocks noGrp="1"/>
          </p:cNvSpPr>
          <p:nvPr>
            <p:ph idx="1"/>
          </p:nvPr>
        </p:nvSpPr>
        <p:spPr>
          <a:prstGeom prst="rect">
            <a:avLst/>
          </a:prstGeom>
        </p:spPr>
        <p:txBody>
          <a:bodyPr/>
          <a:lstStyle/>
          <a:p>
            <a:r>
              <a:t>Raw word frequency is not a great measure of association between words. It’s very skewed “the” and “of” are very frequent, but maybe not the most discriminative</a:t>
            </a:r>
          </a:p>
          <a:p>
            <a:r>
              <a:t>We’d rather have a measure that asks whether a context word is particularly informative about the target word.</a:t>
            </a:r>
          </a:p>
          <a:p>
            <a:r>
              <a:t>Instead of raw counts, it’s common to transform vectors using TF-IDF or PPMI</a:t>
            </a:r>
          </a:p>
        </p:txBody>
      </p:sp>
    </p:spTree>
    <p:extLst>
      <p:ext uri="{BB962C8B-B14F-4D97-AF65-F5344CB8AC3E}">
        <p14:creationId xmlns:p14="http://schemas.microsoft.com/office/powerpoint/2010/main" val="4263591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F-IDF"/>
          <p:cNvSpPr txBox="1">
            <a:spLocks noGrp="1"/>
          </p:cNvSpPr>
          <p:nvPr>
            <p:ph type="title"/>
          </p:nvPr>
        </p:nvSpPr>
        <p:spPr>
          <a:prstGeom prst="rect">
            <a:avLst/>
          </a:prstGeom>
        </p:spPr>
        <p:txBody>
          <a:bodyPr/>
          <a:lstStyle/>
          <a:p>
            <a:r>
              <a:t>TF-IDF</a:t>
            </a:r>
          </a:p>
        </p:txBody>
      </p:sp>
      <p:sp>
        <p:nvSpPr>
          <p:cNvPr id="499" name="Term frequency * inverse document frequency"/>
          <p:cNvSpPr txBox="1">
            <a:spLocks noGrp="1"/>
          </p:cNvSpPr>
          <p:nvPr>
            <p:ph type="body" idx="1"/>
          </p:nvPr>
        </p:nvSpPr>
        <p:spPr>
          <a:prstGeom prst="rect">
            <a:avLst/>
          </a:prstGeom>
        </p:spPr>
        <p:txBody>
          <a:bodyPr anchor="t"/>
          <a:lstStyle/>
          <a:p>
            <a:pPr algn="ctr">
              <a:buSzTx/>
              <a:defRPr sz="4000"/>
            </a:pPr>
            <a:r>
              <a:rPr i="1" dirty="0">
                <a:latin typeface="Helvetica"/>
                <a:ea typeface="Helvetica"/>
                <a:cs typeface="Helvetica"/>
                <a:sym typeface="Helvetica"/>
              </a:rPr>
              <a:t>Term frequency</a:t>
            </a:r>
            <a:r>
              <a:rPr dirty="0"/>
              <a:t> * </a:t>
            </a:r>
            <a:r>
              <a:rPr i="1" dirty="0">
                <a:latin typeface="Helvetica"/>
                <a:ea typeface="Helvetica"/>
                <a:cs typeface="Helvetica"/>
                <a:sym typeface="Helvetica"/>
              </a:rPr>
              <a:t>inverse document frequency</a:t>
            </a:r>
          </a:p>
        </p:txBody>
      </p:sp>
      <p:pic>
        <p:nvPicPr>
          <p:cNvPr id="500" name="Line Line" descr="Line Line"/>
          <p:cNvPicPr>
            <a:picLocks/>
          </p:cNvPicPr>
          <p:nvPr/>
        </p:nvPicPr>
        <p:blipFill>
          <a:blip r:embed="rId3"/>
          <a:stretch>
            <a:fillRect/>
          </a:stretch>
        </p:blipFill>
        <p:spPr>
          <a:xfrm rot="17941208">
            <a:off x="2780632" y="2755742"/>
            <a:ext cx="1269773" cy="396263"/>
          </a:xfrm>
          <a:prstGeom prst="rect">
            <a:avLst/>
          </a:prstGeom>
        </p:spPr>
      </p:pic>
      <p:pic>
        <p:nvPicPr>
          <p:cNvPr id="502" name="Line Line" descr="Line Line"/>
          <p:cNvPicPr>
            <a:picLocks/>
          </p:cNvPicPr>
          <p:nvPr/>
        </p:nvPicPr>
        <p:blipFill>
          <a:blip r:embed="rId4"/>
          <a:stretch>
            <a:fillRect/>
          </a:stretch>
        </p:blipFill>
        <p:spPr>
          <a:xfrm rot="14380690">
            <a:off x="7732419" y="3407034"/>
            <a:ext cx="1073929" cy="396264"/>
          </a:xfrm>
          <a:prstGeom prst="rect">
            <a:avLst/>
          </a:prstGeom>
        </p:spPr>
      </p:pic>
      <p:sp>
        <p:nvSpPr>
          <p:cNvPr id="504" name="How often a…"/>
          <p:cNvSpPr txBox="1"/>
          <p:nvPr/>
        </p:nvSpPr>
        <p:spPr>
          <a:xfrm>
            <a:off x="1851795" y="3585423"/>
            <a:ext cx="3524299"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How often a </a:t>
            </a:r>
          </a:p>
          <a:p>
            <a:pPr>
              <a:defRPr sz="3600" b="0">
                <a:latin typeface="Chalkduster"/>
                <a:ea typeface="Chalkduster"/>
                <a:cs typeface="Chalkduster"/>
                <a:sym typeface="Chalkduster"/>
              </a:defRPr>
            </a:pPr>
            <a:r>
              <a:rPr sz="2531" dirty="0"/>
              <a:t>word occurred in </a:t>
            </a:r>
          </a:p>
          <a:p>
            <a:pPr>
              <a:defRPr sz="3600" b="0">
                <a:latin typeface="Chalkduster"/>
                <a:ea typeface="Chalkduster"/>
                <a:cs typeface="Chalkduster"/>
                <a:sym typeface="Chalkduster"/>
              </a:defRPr>
            </a:pPr>
            <a:r>
              <a:rPr sz="2531" dirty="0"/>
              <a:t>a document</a:t>
            </a:r>
          </a:p>
        </p:txBody>
      </p:sp>
      <p:sp>
        <p:nvSpPr>
          <p:cNvPr id="505" name="1 over the number…"/>
          <p:cNvSpPr txBox="1"/>
          <p:nvPr/>
        </p:nvSpPr>
        <p:spPr>
          <a:xfrm>
            <a:off x="6747141" y="4150537"/>
            <a:ext cx="3937425"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1 over the number</a:t>
            </a:r>
          </a:p>
          <a:p>
            <a:pPr>
              <a:defRPr sz="3600" b="0">
                <a:latin typeface="Chalkduster"/>
                <a:ea typeface="Chalkduster"/>
                <a:cs typeface="Chalkduster"/>
                <a:sym typeface="Chalkduster"/>
              </a:defRPr>
            </a:pPr>
            <a:r>
              <a:rPr sz="2531" dirty="0"/>
              <a:t>of documents that it</a:t>
            </a:r>
          </a:p>
          <a:p>
            <a:pPr>
              <a:defRPr sz="3600" b="0">
                <a:latin typeface="Chalkduster"/>
                <a:ea typeface="Chalkduster"/>
                <a:cs typeface="Chalkduster"/>
                <a:sym typeface="Chalkduster"/>
              </a:defRPr>
            </a:pPr>
            <a:r>
              <a:rPr sz="2531" dirty="0"/>
              <a:t>occurred in</a:t>
            </a:r>
          </a:p>
        </p:txBody>
      </p:sp>
    </p:spTree>
    <p:extLst>
      <p:ext uri="{BB962C8B-B14F-4D97-AF65-F5344CB8AC3E}">
        <p14:creationId xmlns:p14="http://schemas.microsoft.com/office/powerpoint/2010/main" val="288732421"/>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parse v. Dense Vectors"/>
          <p:cNvSpPr txBox="1">
            <a:spLocks noGrp="1"/>
          </p:cNvSpPr>
          <p:nvPr>
            <p:ph type="title"/>
          </p:nvPr>
        </p:nvSpPr>
        <p:spPr>
          <a:prstGeom prst="rect">
            <a:avLst/>
          </a:prstGeom>
        </p:spPr>
        <p:txBody>
          <a:bodyPr>
            <a:normAutofit fontScale="90000"/>
          </a:bodyPr>
          <a:lstStyle>
            <a:lvl1pPr defTabSz="578358">
              <a:defRPr sz="7919"/>
            </a:lvl1pPr>
          </a:lstStyle>
          <a:p>
            <a:r>
              <a:rPr sz="5000" dirty="0"/>
              <a:t>Sparse v. Dense Vectors</a:t>
            </a:r>
          </a:p>
        </p:txBody>
      </p:sp>
      <p:sp>
        <p:nvSpPr>
          <p:cNvPr id="510" name="Co-occurrence matrix (weighted by TF-IDF or mutual information)…"/>
          <p:cNvSpPr txBox="1">
            <a:spLocks noGrp="1"/>
          </p:cNvSpPr>
          <p:nvPr>
            <p:ph idx="1"/>
          </p:nvPr>
        </p:nvSpPr>
        <p:spPr>
          <a:prstGeom prst="rect">
            <a:avLst/>
          </a:prstGeom>
        </p:spPr>
        <p:txBody>
          <a:bodyPr/>
          <a:lstStyle/>
          <a:p>
            <a:r>
              <a:rPr dirty="0"/>
              <a:t>Co-occurrence matrix (weighted by TF-IDF or mutual information) </a:t>
            </a:r>
          </a:p>
          <a:p>
            <a:pPr lvl="1"/>
            <a:r>
              <a:rPr b="1" dirty="0">
                <a:latin typeface="Helvetica"/>
                <a:ea typeface="Helvetica"/>
                <a:cs typeface="Helvetica"/>
                <a:sym typeface="Helvetica"/>
              </a:rPr>
              <a:t>Long</a:t>
            </a:r>
            <a:r>
              <a:rPr dirty="0"/>
              <a:t> (length |V| = 50,000+)</a:t>
            </a:r>
          </a:p>
          <a:p>
            <a:pPr lvl="1"/>
            <a:r>
              <a:rPr b="1" dirty="0">
                <a:latin typeface="Helvetica"/>
                <a:ea typeface="Helvetica"/>
                <a:cs typeface="Helvetica"/>
                <a:sym typeface="Helvetica"/>
              </a:rPr>
              <a:t>Sparse</a:t>
            </a:r>
            <a:r>
              <a:rPr dirty="0"/>
              <a:t> (most elements are zeros)</a:t>
            </a:r>
          </a:p>
          <a:p>
            <a:r>
              <a:rPr dirty="0"/>
              <a:t>Alternative: </a:t>
            </a:r>
            <a:r>
              <a:rPr b="1" dirty="0"/>
              <a:t>learn</a:t>
            </a:r>
            <a:r>
              <a:rPr dirty="0"/>
              <a:t> vectors that are</a:t>
            </a:r>
          </a:p>
          <a:p>
            <a:pPr lvl="1"/>
            <a:r>
              <a:rPr b="1" dirty="0">
                <a:latin typeface="Helvetica"/>
                <a:ea typeface="Helvetica"/>
                <a:cs typeface="Helvetica"/>
                <a:sym typeface="Helvetica"/>
              </a:rPr>
              <a:t>Short</a:t>
            </a:r>
            <a:r>
              <a:rPr dirty="0"/>
              <a:t> (length 200-1000)</a:t>
            </a:r>
          </a:p>
          <a:p>
            <a:pPr lvl="1"/>
            <a:r>
              <a:rPr b="1" dirty="0">
                <a:latin typeface="Helvetica"/>
                <a:ea typeface="Helvetica"/>
                <a:cs typeface="Helvetica"/>
                <a:sym typeface="Helvetica"/>
              </a:rPr>
              <a:t>Dense</a:t>
            </a:r>
            <a:r>
              <a:rPr dirty="0"/>
              <a:t> (most elements are non-zero)</a:t>
            </a:r>
          </a:p>
        </p:txBody>
      </p:sp>
    </p:spTree>
    <p:extLst>
      <p:ext uri="{BB962C8B-B14F-4D97-AF65-F5344CB8AC3E}">
        <p14:creationId xmlns:p14="http://schemas.microsoft.com/office/powerpoint/2010/main" val="217292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sequences</a:t>
            </a:r>
          </a:p>
        </p:txBody>
      </p:sp>
      <p:sp>
        <p:nvSpPr>
          <p:cNvPr id="3" name="Content Placeholder 2"/>
          <p:cNvSpPr>
            <a:spLocks noGrp="1"/>
          </p:cNvSpPr>
          <p:nvPr>
            <p:ph idx="1"/>
          </p:nvPr>
        </p:nvSpPr>
        <p:spPr/>
        <p:txBody>
          <a:bodyPr>
            <a:normAutofit/>
          </a:bodyPr>
          <a:lstStyle/>
          <a:p>
            <a:r>
              <a:rPr lang="en-US" sz="2400" dirty="0"/>
              <a:t>What happens when we have a new (unseen) combination of n words?</a:t>
            </a:r>
          </a:p>
          <a:p>
            <a:pPr marL="457200" indent="-457200">
              <a:buFont typeface="+mj-lt"/>
              <a:buAutoNum type="arabicPeriod"/>
            </a:pPr>
            <a:r>
              <a:rPr lang="en-US" sz="2400" dirty="0"/>
              <a:t>Back-off</a:t>
            </a:r>
          </a:p>
          <a:p>
            <a:pPr marL="457200" indent="-457200">
              <a:buFont typeface="+mj-lt"/>
              <a:buAutoNum type="arabicPeriod"/>
            </a:pPr>
            <a:r>
              <a:rPr lang="en-US" sz="2400" dirty="0"/>
              <a:t>Smoothing / interpolation </a:t>
            </a:r>
          </a:p>
          <a:p>
            <a:r>
              <a:rPr lang="en-US" sz="2400" dirty="0"/>
              <a:t>We are basically just stitching together short sequences of observed words.</a:t>
            </a:r>
          </a:p>
        </p:txBody>
      </p:sp>
    </p:spTree>
    <p:extLst>
      <p:ext uri="{BB962C8B-B14F-4D97-AF65-F5344CB8AC3E}">
        <p14:creationId xmlns:p14="http://schemas.microsoft.com/office/powerpoint/2010/main" val="16633148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38447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Word Embeddings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Chapters 7 and 9 </a:t>
            </a:r>
          </a:p>
          <a:p>
            <a:endParaRPr lang="en-US" dirty="0"/>
          </a:p>
        </p:txBody>
      </p:sp>
    </p:spTree>
    <p:extLst>
      <p:ext uri="{BB962C8B-B14F-4D97-AF65-F5344CB8AC3E}">
        <p14:creationId xmlns:p14="http://schemas.microsoft.com/office/powerpoint/2010/main" val="19159423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819401"/>
            <a:ext cx="7696200" cy="4208859"/>
          </a:xfrm>
          <a:prstGeom prst="rect">
            <a:avLst/>
          </a:prstGeom>
        </p:spPr>
      </p:pic>
      <p:sp>
        <p:nvSpPr>
          <p:cNvPr id="2" name="Title 1"/>
          <p:cNvSpPr>
            <a:spLocks noGrp="1"/>
          </p:cNvSpPr>
          <p:nvPr>
            <p:ph type="title" idx="4294967295"/>
          </p:nvPr>
        </p:nvSpPr>
        <p:spPr>
          <a:xfrm>
            <a:off x="0" y="365125"/>
            <a:ext cx="10953750" cy="771525"/>
          </a:xfrm>
        </p:spPr>
        <p:txBody>
          <a:bodyPr/>
          <a:lstStyle/>
          <a:p>
            <a:r>
              <a:rPr lang="en-US" dirty="0"/>
              <a:t>Word </a:t>
            </a:r>
            <a:r>
              <a:rPr lang="en-US" dirty="0" err="1"/>
              <a:t>embeddings</a:t>
            </a:r>
            <a:endParaRPr lang="en-US" dirty="0"/>
          </a:p>
        </p:txBody>
      </p:sp>
      <p:sp>
        <p:nvSpPr>
          <p:cNvPr id="3" name="Content Placeholder 2"/>
          <p:cNvSpPr>
            <a:spLocks noGrp="1"/>
          </p:cNvSpPr>
          <p:nvPr>
            <p:ph idx="4294967295"/>
          </p:nvPr>
        </p:nvSpPr>
        <p:spPr>
          <a:xfrm>
            <a:off x="0" y="1347788"/>
            <a:ext cx="11983844" cy="4794250"/>
          </a:xfrm>
        </p:spPr>
        <p:txBody>
          <a:bodyPr>
            <a:normAutofit/>
          </a:bodyPr>
          <a:lstStyle/>
          <a:p>
            <a:r>
              <a:rPr lang="en-US" sz="2400" dirty="0"/>
              <a:t>Word embeddings were a by-product of training the Neural LM.  When the ~50 dimensional vectors are projected down to 2-dimensions, we see a lot of words that are intuitively similar to each other are close together.</a:t>
            </a:r>
          </a:p>
        </p:txBody>
      </p:sp>
    </p:spTree>
    <p:extLst>
      <p:ext uri="{BB962C8B-B14F-4D97-AF65-F5344CB8AC3E}">
        <p14:creationId xmlns:p14="http://schemas.microsoft.com/office/powerpoint/2010/main" val="14727860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dirty="0"/>
              <a:t>Sparse versus Dense Vectors</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dirty="0"/>
              <a:t>Co-occurrence matrix (weighted by TF-IDF or mutual information)</a:t>
            </a:r>
          </a:p>
          <a:p>
            <a:pPr lvl="1"/>
            <a:r>
              <a:rPr lang="en-US" b="1" dirty="0"/>
              <a:t>long</a:t>
            </a:r>
            <a:r>
              <a:rPr lang="en-US" dirty="0"/>
              <a:t> (length |V|= 20,000 to 50,000)</a:t>
            </a:r>
          </a:p>
          <a:p>
            <a:pPr lvl="1"/>
            <a:r>
              <a:rPr lang="en-US" b="1" dirty="0"/>
              <a:t>sparse </a:t>
            </a:r>
            <a:r>
              <a:rPr lang="en-US" dirty="0"/>
              <a:t>(most elements are zero)</a:t>
            </a:r>
          </a:p>
          <a:p>
            <a:endParaRPr lang="en-US" dirty="0"/>
          </a:p>
          <a:p>
            <a:r>
              <a:rPr lang="en-US" dirty="0"/>
              <a:t>Embeddings are</a:t>
            </a:r>
          </a:p>
          <a:p>
            <a:pPr lvl="1"/>
            <a:r>
              <a:rPr lang="en-US" b="1" dirty="0"/>
              <a:t>short</a:t>
            </a:r>
            <a:r>
              <a:rPr lang="en-US" dirty="0"/>
              <a:t> (length 50-1000)</a:t>
            </a:r>
          </a:p>
          <a:p>
            <a:pPr lvl="1"/>
            <a:r>
              <a:rPr lang="en-US" b="1" dirty="0"/>
              <a:t>dense</a:t>
            </a:r>
            <a:r>
              <a:rPr lang="en-US" dirty="0"/>
              <a:t> (most elements are non-zero)</a:t>
            </a:r>
          </a:p>
        </p:txBody>
      </p:sp>
      <p:sp>
        <p:nvSpPr>
          <p:cNvPr id="4" name="Slide Number Placeholder 3" hidden="1"/>
          <p:cNvSpPr>
            <a:spLocks noGrp="1"/>
          </p:cNvSpPr>
          <p:nvPr>
            <p:ph type="sldNum" sz="quarter" idx="4294967295"/>
          </p:nvPr>
        </p:nvSpPr>
        <p:spPr>
          <a:xfrm>
            <a:off x="9365974" y="6459786"/>
            <a:ext cx="567388" cy="365125"/>
          </a:xfrm>
          <a:prstGeom prst="rect">
            <a:avLst/>
          </a:prstGeom>
        </p:spPr>
        <p:txBody>
          <a:bodyPr>
            <a:normAutofit/>
          </a:bodyPr>
          <a:lstStyle/>
          <a:p>
            <a:pPr>
              <a:spcAft>
                <a:spcPts val="600"/>
              </a:spcAft>
            </a:pPr>
            <a:fld id="{10F35DC5-7E65-8247-99AB-4E984F8A921E}" type="slidenum">
              <a:rPr lang="en-US"/>
              <a:pPr>
                <a:spcAft>
                  <a:spcPts val="600"/>
                </a:spcAft>
              </a:pPr>
              <a:t>83</a:t>
            </a:fld>
            <a:endParaRPr lang="en-US"/>
          </a:p>
        </p:txBody>
      </p:sp>
    </p:spTree>
    <p:extLst>
      <p:ext uri="{BB962C8B-B14F-4D97-AF65-F5344CB8AC3E}">
        <p14:creationId xmlns:p14="http://schemas.microsoft.com/office/powerpoint/2010/main" val="3913609511"/>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E502-F4EA-F744-8DA4-442224F08845}"/>
              </a:ext>
            </a:extLst>
          </p:cNvPr>
          <p:cNvSpPr>
            <a:spLocks noGrp="1"/>
          </p:cNvSpPr>
          <p:nvPr>
            <p:ph type="title"/>
          </p:nvPr>
        </p:nvSpPr>
        <p:spPr/>
        <p:txBody>
          <a:bodyPr/>
          <a:lstStyle/>
          <a:p>
            <a:r>
              <a:rPr lang="en-US" dirty="0"/>
              <a:t>Sparse versus dense vectors</a:t>
            </a:r>
          </a:p>
        </p:txBody>
      </p:sp>
      <p:sp>
        <p:nvSpPr>
          <p:cNvPr id="3" name="Text Placeholder 2">
            <a:extLst>
              <a:ext uri="{FF2B5EF4-FFF2-40B4-BE49-F238E27FC236}">
                <a16:creationId xmlns:a16="http://schemas.microsoft.com/office/drawing/2014/main" id="{C0A57FCF-CB7F-034D-8AD7-3BA314792C2C}"/>
              </a:ext>
            </a:extLst>
          </p:cNvPr>
          <p:cNvSpPr>
            <a:spLocks noGrp="1"/>
          </p:cNvSpPr>
          <p:nvPr>
            <p:ph type="body" idx="1"/>
          </p:nvPr>
        </p:nvSpPr>
        <p:spPr/>
        <p:txBody>
          <a:bodyPr/>
          <a:lstStyle/>
          <a:p>
            <a:r>
              <a:rPr lang="en-US"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storing explicit counts</a:t>
            </a:r>
          </a:p>
          <a:p>
            <a:pPr lvl="1"/>
            <a:r>
              <a:rPr lang="en-US" dirty="0"/>
              <a:t>They may do better at capturing synonymy:</a:t>
            </a:r>
          </a:p>
          <a:p>
            <a:pPr lvl="2"/>
            <a:r>
              <a:rPr lang="en-US" i="1" dirty="0"/>
              <a:t>car</a:t>
            </a:r>
            <a:r>
              <a:rPr lang="en-US" dirty="0"/>
              <a:t> and </a:t>
            </a:r>
            <a:r>
              <a:rPr lang="en-US" i="1" dirty="0"/>
              <a:t>automobile</a:t>
            </a:r>
            <a:r>
              <a:rPr lang="en-US" dirty="0"/>
              <a:t> are synonyms; but are distinct dimensions in sparse vectors</a:t>
            </a:r>
          </a:p>
          <a:p>
            <a:pPr lvl="3"/>
            <a:r>
              <a:rPr lang="en-US" dirty="0"/>
              <a:t>a word with </a:t>
            </a:r>
            <a:r>
              <a:rPr lang="en-US" i="1" dirty="0"/>
              <a:t>car</a:t>
            </a:r>
            <a:r>
              <a:rPr lang="en-US" dirty="0"/>
              <a:t> as a neighbor and a word with </a:t>
            </a:r>
            <a:r>
              <a:rPr lang="en-US" i="1" dirty="0"/>
              <a:t>automobile</a:t>
            </a:r>
            <a:r>
              <a:rPr lang="en-US" dirty="0"/>
              <a:t> as a neighbor should be similar, but aren't</a:t>
            </a:r>
          </a:p>
          <a:p>
            <a:pPr lvl="1"/>
            <a:r>
              <a:rPr lang="en-US" b="1" dirty="0"/>
              <a:t>In practice, they work better</a:t>
            </a:r>
          </a:p>
          <a:p>
            <a:endParaRPr lang="en-US" dirty="0"/>
          </a:p>
        </p:txBody>
      </p:sp>
    </p:spTree>
    <p:extLst>
      <p:ext uri="{BB962C8B-B14F-4D97-AF65-F5344CB8AC3E}">
        <p14:creationId xmlns:p14="http://schemas.microsoft.com/office/powerpoint/2010/main" val="3887071153"/>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700" y="634947"/>
            <a:ext cx="3696607" cy="1450757"/>
          </a:xfrm>
        </p:spPr>
        <p:txBody>
          <a:bodyPr>
            <a:normAutofit fontScale="90000"/>
          </a:bodyPr>
          <a:lstStyle/>
          <a:p>
            <a:r>
              <a:rPr lang="en-US" sz="3700"/>
              <a:t>Dense embeddings you can download!</a:t>
            </a:r>
          </a:p>
        </p:txBody>
      </p:sp>
      <p:pic>
        <p:nvPicPr>
          <p:cNvPr id="9" name="Picture 8" descr="A close up of a logo&#10;&#10;Description automatically generate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7753" y="957553"/>
            <a:ext cx="2088525" cy="2136598"/>
          </a:xfrm>
          <a:prstGeom prst="rect">
            <a:avLst/>
          </a:prstGeom>
        </p:spPr>
      </p:pic>
      <p:pic>
        <p:nvPicPr>
          <p:cNvPr id="6" name="Picture 5" descr="A close up of a logo&#10;&#10;Description automatically generated">
            <a:extLst>
              <a:ext uri="{FF2B5EF4-FFF2-40B4-BE49-F238E27FC236}">
                <a16:creationId xmlns:a16="http://schemas.microsoft.com/office/drawing/2014/main" id="{C64D222D-4049-A94E-8571-545CAE614919}"/>
              </a:ext>
            </a:extLst>
          </p:cNvPr>
          <p:cNvPicPr>
            <a:picLocks noChangeAspect="1"/>
          </p:cNvPicPr>
          <p:nvPr/>
        </p:nvPicPr>
        <p:blipFill>
          <a:blip r:embed="rId3"/>
          <a:stretch>
            <a:fillRect/>
          </a:stretch>
        </p:blipFill>
        <p:spPr>
          <a:xfrm>
            <a:off x="4319933" y="473903"/>
            <a:ext cx="1626575" cy="1626575"/>
          </a:xfrm>
          <a:prstGeom prst="rect">
            <a:avLst/>
          </a:prstGeom>
        </p:spPr>
      </p:pic>
      <p:pic>
        <p:nvPicPr>
          <p:cNvPr id="10" name="Picture 9"/>
          <p:cNvPicPr>
            <a:picLocks noChangeAspect="1"/>
          </p:cNvPicPr>
          <p:nvPr/>
        </p:nvPicPr>
        <p:blipFill>
          <a:blip r:embed="rId4"/>
          <a:stretch>
            <a:fillRect/>
          </a:stretch>
        </p:blipFill>
        <p:spPr>
          <a:xfrm>
            <a:off x="2002327" y="4013575"/>
            <a:ext cx="1819377" cy="1819377"/>
          </a:xfrm>
          <a:prstGeom prst="rect">
            <a:avLst/>
          </a:prstGeom>
        </p:spPr>
      </p:pic>
      <p:pic>
        <p:nvPicPr>
          <p:cNvPr id="4" name="Picture 3" descr="A close up of a sign&#10;&#10;Description automatically generated"/>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72565" y="2926413"/>
            <a:ext cx="1721311" cy="2581966"/>
          </a:xfrm>
          <a:prstGeom prst="rect">
            <a:avLst/>
          </a:prstGeom>
        </p:spPr>
      </p:pic>
      <p:sp>
        <p:nvSpPr>
          <p:cNvPr id="3" name="Content Placeholder 2"/>
          <p:cNvSpPr>
            <a:spLocks noGrp="1"/>
          </p:cNvSpPr>
          <p:nvPr>
            <p:ph idx="1"/>
          </p:nvPr>
        </p:nvSpPr>
        <p:spPr>
          <a:xfrm>
            <a:off x="6489700" y="2198914"/>
            <a:ext cx="4826000" cy="3670180"/>
          </a:xfrm>
        </p:spPr>
        <p:txBody>
          <a:bodyPr>
            <a:normAutofit/>
          </a:bodyPr>
          <a:lstStyle/>
          <a:p>
            <a:r>
              <a:rPr lang="en-US" sz="1600" b="1" dirty="0"/>
              <a:t>Word2vec</a:t>
            </a:r>
            <a:r>
              <a:rPr lang="en-US" sz="1600" dirty="0"/>
              <a:t> (</a:t>
            </a:r>
            <a:r>
              <a:rPr lang="en-US" sz="1600" dirty="0" err="1"/>
              <a:t>Mikolov</a:t>
            </a:r>
            <a:r>
              <a:rPr lang="en-US" sz="1600" dirty="0"/>
              <a:t> et al.)</a:t>
            </a:r>
          </a:p>
          <a:p>
            <a:r>
              <a:rPr lang="en-US" sz="1600" dirty="0">
                <a:hlinkClick r:id="rId6"/>
              </a:rPr>
              <a:t>https://code.google.com/archive/p/word2vec/</a:t>
            </a:r>
            <a:endParaRPr lang="en-US" sz="1600" b="1" dirty="0"/>
          </a:p>
          <a:p>
            <a:r>
              <a:rPr lang="en-US" sz="1600" b="1" dirty="0" err="1"/>
              <a:t>Fasttext</a:t>
            </a:r>
            <a:r>
              <a:rPr lang="en-US" sz="1600" dirty="0"/>
              <a:t> </a:t>
            </a:r>
            <a:r>
              <a:rPr lang="en-US" sz="1600" dirty="0">
                <a:hlinkClick r:id="rId7"/>
              </a:rPr>
              <a:t>http://www.fasttext.cc/</a:t>
            </a:r>
            <a:endParaRPr lang="en-US" sz="1600" b="1" dirty="0"/>
          </a:p>
          <a:p>
            <a:r>
              <a:rPr lang="en-US" sz="1600" b="1" dirty="0"/>
              <a:t>Glove</a:t>
            </a:r>
            <a:r>
              <a:rPr lang="en-US" sz="1600" dirty="0"/>
              <a:t> (Pennington, </a:t>
            </a:r>
            <a:r>
              <a:rPr lang="en-US" sz="1600" dirty="0" err="1"/>
              <a:t>Socher</a:t>
            </a:r>
            <a:r>
              <a:rPr lang="en-US" sz="1600" dirty="0"/>
              <a:t>, Manning)</a:t>
            </a:r>
          </a:p>
          <a:p>
            <a:r>
              <a:rPr lang="en-US" sz="1600" dirty="0">
                <a:hlinkClick r:id="rId8"/>
              </a:rPr>
              <a:t>http://nlp.stanford.edu/projects/glove/</a:t>
            </a:r>
            <a:endParaRPr lang="en-US" sz="1600" dirty="0"/>
          </a:p>
          <a:p>
            <a:r>
              <a:rPr lang="en-US" sz="1600" b="1" dirty="0"/>
              <a:t>Magnitude </a:t>
            </a:r>
            <a:r>
              <a:rPr lang="en-US" sz="1600" dirty="0"/>
              <a:t>(Patel and Sands)</a:t>
            </a:r>
          </a:p>
          <a:p>
            <a:r>
              <a:rPr lang="en-US" sz="1600" dirty="0">
                <a:hlinkClick r:id="rId9"/>
              </a:rPr>
              <a:t>https://github.com/plasticityai/magnitude</a:t>
            </a:r>
            <a:endParaRPr lang="en-US" sz="1600" dirty="0"/>
          </a:p>
          <a:p>
            <a:endParaRPr lang="en-US" sz="1600" dirty="0"/>
          </a:p>
        </p:txBody>
      </p:sp>
    </p:spTree>
    <p:extLst>
      <p:ext uri="{BB962C8B-B14F-4D97-AF65-F5344CB8AC3E}">
        <p14:creationId xmlns:p14="http://schemas.microsoft.com/office/powerpoint/2010/main" val="1363488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9E3F-6FE7-554B-96F5-206D1878C114}"/>
              </a:ext>
            </a:extLst>
          </p:cNvPr>
          <p:cNvSpPr>
            <a:spLocks noGrp="1"/>
          </p:cNvSpPr>
          <p:nvPr>
            <p:ph type="title"/>
          </p:nvPr>
        </p:nvSpPr>
        <p:spPr/>
        <p:txBody>
          <a:bodyPr/>
          <a:lstStyle/>
          <a:p>
            <a:r>
              <a:rPr lang="en-US" dirty="0"/>
              <a:t>How do we get dense vectors?</a:t>
            </a:r>
          </a:p>
        </p:txBody>
      </p:sp>
      <p:sp>
        <p:nvSpPr>
          <p:cNvPr id="3" name="Text Placeholder 2">
            <a:extLst>
              <a:ext uri="{FF2B5EF4-FFF2-40B4-BE49-F238E27FC236}">
                <a16:creationId xmlns:a16="http://schemas.microsoft.com/office/drawing/2014/main" id="{49E8B9F0-06A1-644D-BC14-9A8EEA3ABCB3}"/>
              </a:ext>
            </a:extLst>
          </p:cNvPr>
          <p:cNvSpPr>
            <a:spLocks noGrp="1"/>
          </p:cNvSpPr>
          <p:nvPr>
            <p:ph type="body" idx="1"/>
          </p:nvPr>
        </p:nvSpPr>
        <p:spPr/>
        <p:txBody>
          <a:bodyPr>
            <a:normAutofit/>
          </a:bodyPr>
          <a:lstStyle/>
          <a:p>
            <a:r>
              <a:rPr lang="en-US" dirty="0"/>
              <a:t>One recipe: train a classifier!</a:t>
            </a:r>
          </a:p>
          <a:p>
            <a:endParaRPr lang="en-US" dirty="0"/>
          </a:p>
          <a:p>
            <a:r>
              <a:rPr lang="en-US" dirty="0"/>
              <a:t>1. Treat the target word and a neighboring context word as positive examples. </a:t>
            </a:r>
          </a:p>
          <a:p>
            <a:r>
              <a:rPr lang="en-US" dirty="0"/>
              <a:t>2. Randomly sample other words in the lexicon to get negative samples.</a:t>
            </a:r>
          </a:p>
          <a:p>
            <a:r>
              <a:rPr lang="en-US" dirty="0"/>
              <a:t>3. Use logistic regression to train a classifier to distinguish those two cases. </a:t>
            </a:r>
          </a:p>
          <a:p>
            <a:r>
              <a:rPr lang="en-US" dirty="0"/>
              <a:t>4. Use the weights as the embeddings. </a:t>
            </a:r>
          </a:p>
          <a:p>
            <a:endParaRPr lang="en-US" dirty="0"/>
          </a:p>
        </p:txBody>
      </p:sp>
    </p:spTree>
    <p:extLst>
      <p:ext uri="{BB962C8B-B14F-4D97-AF65-F5344CB8AC3E}">
        <p14:creationId xmlns:p14="http://schemas.microsoft.com/office/powerpoint/2010/main" val="3150798797"/>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1D97-CAB9-7349-9CD8-64DFF3E16E79}"/>
              </a:ext>
            </a:extLst>
          </p:cNvPr>
          <p:cNvSpPr>
            <a:spLocks noGrp="1"/>
          </p:cNvSpPr>
          <p:nvPr>
            <p:ph type="title"/>
          </p:nvPr>
        </p:nvSpPr>
        <p:spPr/>
        <p:txBody>
          <a:bodyPr/>
          <a:lstStyle/>
          <a:p>
            <a:r>
              <a:rPr lang="en-US" dirty="0"/>
              <a:t>Word2Vec</a:t>
            </a:r>
          </a:p>
        </p:txBody>
      </p:sp>
      <p:sp>
        <p:nvSpPr>
          <p:cNvPr id="4" name="Content Placeholder 3">
            <a:extLst>
              <a:ext uri="{FF2B5EF4-FFF2-40B4-BE49-F238E27FC236}">
                <a16:creationId xmlns:a16="http://schemas.microsoft.com/office/drawing/2014/main" id="{D467493B-6286-2D4F-839D-73DE2D299856}"/>
              </a:ext>
            </a:extLst>
          </p:cNvPr>
          <p:cNvSpPr>
            <a:spLocks noGrp="1"/>
          </p:cNvSpPr>
          <p:nvPr>
            <p:ph sz="half" idx="1"/>
          </p:nvPr>
        </p:nvSpPr>
        <p:spPr/>
        <p:txBody>
          <a:bodyPr>
            <a:normAutofit/>
          </a:bodyPr>
          <a:lstStyle/>
          <a:p>
            <a:r>
              <a:rPr lang="en-US" dirty="0"/>
              <a:t>Learn embeddings as part of the process of word prediction.</a:t>
            </a:r>
          </a:p>
          <a:p>
            <a:r>
              <a:rPr lang="en-US" dirty="0"/>
              <a:t>Train a classifier to predict neighboring words</a:t>
            </a:r>
          </a:p>
          <a:p>
            <a:r>
              <a:rPr lang="en-US" dirty="0"/>
              <a:t>Inspired by neural net language models.</a:t>
            </a:r>
          </a:p>
          <a:p>
            <a:r>
              <a:rPr lang="en-US" dirty="0"/>
              <a:t>In so doing, learn dense embeddings for the words in the training corpus.</a:t>
            </a:r>
          </a:p>
          <a:p>
            <a:endParaRPr lang="en-US" dirty="0"/>
          </a:p>
        </p:txBody>
      </p:sp>
      <p:sp>
        <p:nvSpPr>
          <p:cNvPr id="5" name="Content Placeholder 4">
            <a:extLst>
              <a:ext uri="{FF2B5EF4-FFF2-40B4-BE49-F238E27FC236}">
                <a16:creationId xmlns:a16="http://schemas.microsoft.com/office/drawing/2014/main" id="{FA508AF9-11DA-E74E-8CFD-03AD3BB02BDA}"/>
              </a:ext>
            </a:extLst>
          </p:cNvPr>
          <p:cNvSpPr>
            <a:spLocks noGrp="1"/>
          </p:cNvSpPr>
          <p:nvPr>
            <p:ph sz="half" idx="2"/>
          </p:nvPr>
        </p:nvSpPr>
        <p:spPr/>
        <p:txBody>
          <a:bodyPr>
            <a:normAutofit/>
          </a:bodyPr>
          <a:lstStyle/>
          <a:p>
            <a:endParaRPr lang="en-US" dirty="0"/>
          </a:p>
          <a:p>
            <a:endParaRPr lang="en-US" dirty="0"/>
          </a:p>
          <a:p>
            <a:r>
              <a:rPr lang="en-US" dirty="0"/>
              <a:t>Advantages:</a:t>
            </a:r>
          </a:p>
          <a:p>
            <a:r>
              <a:rPr lang="en-US" dirty="0"/>
              <a:t>Fast, easy to train (much faster than SVD)</a:t>
            </a:r>
          </a:p>
          <a:p>
            <a:r>
              <a:rPr lang="en-US" dirty="0"/>
              <a:t>Available online in the word2vec package Including sets of pretrained embeddings!</a:t>
            </a:r>
          </a:p>
          <a:p>
            <a:endParaRPr lang="en-US" dirty="0"/>
          </a:p>
          <a:p>
            <a:endParaRPr lang="en-US" dirty="0"/>
          </a:p>
          <a:p>
            <a:endParaRPr lang="en-US" dirty="0"/>
          </a:p>
          <a:p>
            <a:endParaRPr lang="en-US" dirty="0"/>
          </a:p>
        </p:txBody>
      </p:sp>
      <p:sp>
        <p:nvSpPr>
          <p:cNvPr id="6" name="Rectangle 5">
            <a:extLst>
              <a:ext uri="{FF2B5EF4-FFF2-40B4-BE49-F238E27FC236}">
                <a16:creationId xmlns:a16="http://schemas.microsoft.com/office/drawing/2014/main" id="{53F28240-F451-4E40-85D8-6190AA92148D}"/>
              </a:ext>
            </a:extLst>
          </p:cNvPr>
          <p:cNvSpPr/>
          <p:nvPr/>
        </p:nvSpPr>
        <p:spPr>
          <a:xfrm>
            <a:off x="7837231" y="566485"/>
            <a:ext cx="2186817" cy="369332"/>
          </a:xfrm>
          <a:prstGeom prst="rect">
            <a:avLst/>
          </a:prstGeom>
        </p:spPr>
        <p:txBody>
          <a:bodyPr wrap="none">
            <a:spAutoFit/>
          </a:bodyPr>
          <a:lstStyle/>
          <a:p>
            <a:r>
              <a:rPr lang="en-US" dirty="0" err="1"/>
              <a:t>Mikolov</a:t>
            </a:r>
            <a:r>
              <a:rPr lang="en-US" dirty="0"/>
              <a:t> et al. 2013</a:t>
            </a:r>
          </a:p>
        </p:txBody>
      </p:sp>
    </p:spTree>
    <p:extLst>
      <p:ext uri="{BB962C8B-B14F-4D97-AF65-F5344CB8AC3E}">
        <p14:creationId xmlns:p14="http://schemas.microsoft.com/office/powerpoint/2010/main" val="14361506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kip-Grams"/>
          <p:cNvSpPr txBox="1">
            <a:spLocks noGrp="1"/>
          </p:cNvSpPr>
          <p:nvPr>
            <p:ph type="title"/>
          </p:nvPr>
        </p:nvSpPr>
        <p:spPr>
          <a:prstGeom prst="rect">
            <a:avLst/>
          </a:prstGeom>
        </p:spPr>
        <p:txBody>
          <a:bodyPr/>
          <a:lstStyle/>
          <a:p>
            <a:r>
              <a:rPr lang="en-US" dirty="0"/>
              <a:t>Word2Vec</a:t>
            </a:r>
            <a:endParaRPr dirty="0"/>
          </a:p>
        </p:txBody>
      </p:sp>
      <p:sp>
        <p:nvSpPr>
          <p:cNvPr id="522" name="Predict each neighboring word in a context window of 2C of surrounding words…"/>
          <p:cNvSpPr txBox="1">
            <a:spLocks noGrp="1"/>
          </p:cNvSpPr>
          <p:nvPr>
            <p:ph type="body" idx="1"/>
          </p:nvPr>
        </p:nvSpPr>
        <p:spPr>
          <a:prstGeom prst="rect">
            <a:avLst/>
          </a:prstGeom>
        </p:spPr>
        <p:txBody>
          <a:bodyPr/>
          <a:lstStyle/>
          <a:p>
            <a:pPr>
              <a:buSzTx/>
            </a:pPr>
            <a:r>
              <a:t>Predict each neighboring word in a context window of 2C of surrounding words</a:t>
            </a:r>
          </a:p>
          <a:p>
            <a:pPr>
              <a:buSzTx/>
            </a:pPr>
            <a:r>
              <a:t>So for C=2, we are given a word w</a:t>
            </a:r>
            <a:r>
              <a:rPr baseline="-5999"/>
              <a:t>t</a:t>
            </a:r>
            <a:r>
              <a:t> and we try to predict its 4 surrounding words </a:t>
            </a:r>
          </a:p>
          <a:p>
            <a:pPr algn="ctr">
              <a:buSzTx/>
            </a:pPr>
            <a:r>
              <a:t>[w</a:t>
            </a:r>
            <a:r>
              <a:rPr baseline="-5999"/>
              <a:t>t-2</a:t>
            </a:r>
            <a:r>
              <a:t>, w</a:t>
            </a:r>
            <a:r>
              <a:rPr baseline="-5999"/>
              <a:t>t-1</a:t>
            </a:r>
            <a:r>
              <a:t>, w</a:t>
            </a:r>
            <a:r>
              <a:rPr baseline="-5999"/>
              <a:t>t+1</a:t>
            </a:r>
            <a:r>
              <a:t>, w</a:t>
            </a:r>
            <a:r>
              <a:rPr baseline="-5999"/>
              <a:t>t+2</a:t>
            </a:r>
            <a:r>
              <a:t>]</a:t>
            </a:r>
          </a:p>
          <a:p>
            <a:pPr>
              <a:buSzTx/>
            </a:pPr>
            <a:r>
              <a:t>Uses "negative sampling" for training</a:t>
            </a:r>
          </a:p>
        </p:txBody>
      </p:sp>
    </p:spTree>
    <p:extLst>
      <p:ext uri="{BB962C8B-B14F-4D97-AF65-F5344CB8AC3E}">
        <p14:creationId xmlns:p14="http://schemas.microsoft.com/office/powerpoint/2010/main" val="1820932461"/>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Negative sampling"/>
          <p:cNvSpPr txBox="1">
            <a:spLocks noGrp="1"/>
          </p:cNvSpPr>
          <p:nvPr>
            <p:ph type="title"/>
          </p:nvPr>
        </p:nvSpPr>
        <p:spPr>
          <a:prstGeom prst="rect">
            <a:avLst/>
          </a:prstGeom>
        </p:spPr>
        <p:txBody>
          <a:bodyPr/>
          <a:lstStyle/>
          <a:p>
            <a:r>
              <a:t>Negative sampling</a:t>
            </a:r>
          </a:p>
        </p:txBody>
      </p:sp>
      <p:pic>
        <p:nvPicPr>
          <p:cNvPr id="525" name="Image" descr="Image"/>
          <p:cNvPicPr>
            <a:picLocks noChangeAspect="1"/>
          </p:cNvPicPr>
          <p:nvPr/>
        </p:nvPicPr>
        <p:blipFill>
          <a:blip r:embed="rId2"/>
          <a:stretch>
            <a:fillRect/>
          </a:stretch>
        </p:blipFill>
        <p:spPr>
          <a:xfrm>
            <a:off x="2076361" y="1826200"/>
            <a:ext cx="8039278" cy="925236"/>
          </a:xfrm>
          <a:prstGeom prst="rect">
            <a:avLst/>
          </a:prstGeom>
          <a:ln w="12700">
            <a:miter lim="400000"/>
          </a:ln>
        </p:spPr>
      </p:pic>
      <p:pic>
        <p:nvPicPr>
          <p:cNvPr id="526" name="Image" descr="Image"/>
          <p:cNvPicPr>
            <a:picLocks noChangeAspect="1"/>
          </p:cNvPicPr>
          <p:nvPr/>
        </p:nvPicPr>
        <p:blipFill>
          <a:blip r:embed="rId3"/>
          <a:stretch>
            <a:fillRect/>
          </a:stretch>
        </p:blipFill>
        <p:spPr>
          <a:xfrm>
            <a:off x="1524000" y="5552510"/>
            <a:ext cx="9144001" cy="670241"/>
          </a:xfrm>
          <a:prstGeom prst="rect">
            <a:avLst/>
          </a:prstGeom>
          <a:ln w="12700">
            <a:miter lim="400000"/>
          </a:ln>
        </p:spPr>
      </p:pic>
      <p:pic>
        <p:nvPicPr>
          <p:cNvPr id="527" name="Line Line" descr="Line Line"/>
          <p:cNvPicPr>
            <a:picLocks/>
          </p:cNvPicPr>
          <p:nvPr/>
        </p:nvPicPr>
        <p:blipFill>
          <a:blip r:embed="rId4"/>
          <a:stretch>
            <a:fillRect/>
          </a:stretch>
        </p:blipFill>
        <p:spPr>
          <a:xfrm rot="17941208">
            <a:off x="3887208" y="2768965"/>
            <a:ext cx="1269773" cy="396264"/>
          </a:xfrm>
          <a:prstGeom prst="rect">
            <a:avLst/>
          </a:prstGeom>
        </p:spPr>
      </p:pic>
      <p:sp>
        <p:nvSpPr>
          <p:cNvPr id="529" name="We want predictions…"/>
          <p:cNvSpPr txBox="1"/>
          <p:nvPr/>
        </p:nvSpPr>
        <p:spPr>
          <a:xfrm>
            <a:off x="2117037" y="3469559"/>
            <a:ext cx="4845558"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want predictions </a:t>
            </a:r>
          </a:p>
          <a:p>
            <a:pPr>
              <a:defRPr sz="3600" b="0">
                <a:latin typeface="Chalkduster"/>
                <a:ea typeface="Chalkduster"/>
                <a:cs typeface="Chalkduster"/>
                <a:sym typeface="Chalkduster"/>
              </a:defRPr>
            </a:pPr>
            <a:r>
              <a:rPr sz="2531"/>
              <a:t>of these words to be high</a:t>
            </a:r>
          </a:p>
        </p:txBody>
      </p:sp>
      <p:pic>
        <p:nvPicPr>
          <p:cNvPr id="530" name="Line Line" descr="Line Line"/>
          <p:cNvPicPr>
            <a:picLocks/>
          </p:cNvPicPr>
          <p:nvPr/>
        </p:nvPicPr>
        <p:blipFill>
          <a:blip r:embed="rId5"/>
          <a:stretch>
            <a:fillRect/>
          </a:stretch>
        </p:blipFill>
        <p:spPr>
          <a:xfrm rot="2218187">
            <a:off x="8252056" y="5192141"/>
            <a:ext cx="1111854" cy="396263"/>
          </a:xfrm>
          <a:prstGeom prst="rect">
            <a:avLst/>
          </a:prstGeom>
        </p:spPr>
      </p:pic>
      <p:sp>
        <p:nvSpPr>
          <p:cNvPr id="532" name="And these words to be low"/>
          <p:cNvSpPr txBox="1"/>
          <p:nvPr/>
        </p:nvSpPr>
        <p:spPr>
          <a:xfrm>
            <a:off x="5460444" y="4577148"/>
            <a:ext cx="5047857" cy="46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And these words to be low</a:t>
            </a:r>
          </a:p>
        </p:txBody>
      </p:sp>
    </p:spTree>
    <p:extLst>
      <p:ext uri="{BB962C8B-B14F-4D97-AF65-F5344CB8AC3E}">
        <p14:creationId xmlns:p14="http://schemas.microsoft.com/office/powerpoint/2010/main" val="232129416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732813" y="2220080"/>
            <a:ext cx="1562101" cy="2319866"/>
            <a:chOff x="2171700" y="2824480"/>
            <a:chExt cx="1562101" cy="2319866"/>
          </a:xfrm>
        </p:grpSpPr>
        <p:sp>
          <p:nvSpPr>
            <p:cNvPr id="11" name="Rounded Rectangle 10"/>
            <p:cNvSpPr/>
            <p:nvPr/>
          </p:nvSpPr>
          <p:spPr>
            <a:xfrm>
              <a:off x="2171700" y="2824480"/>
              <a:ext cx="1295400"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847974" y="4687146"/>
              <a:ext cx="885827"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540022" y="2220080"/>
            <a:ext cx="1240291" cy="2319866"/>
            <a:chOff x="2814634" y="2819400"/>
            <a:chExt cx="1240291" cy="2319866"/>
          </a:xfrm>
        </p:grpSpPr>
        <p:sp>
          <p:nvSpPr>
            <p:cNvPr id="8" name="Rounded Rectangle 7"/>
            <p:cNvSpPr/>
            <p:nvPr/>
          </p:nvSpPr>
          <p:spPr>
            <a:xfrm>
              <a:off x="2917370" y="2819400"/>
              <a:ext cx="1137555"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14634" y="4682066"/>
              <a:ext cx="1207634"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3641271" y="2220080"/>
            <a:ext cx="685801" cy="2319866"/>
            <a:chOff x="2819399" y="2819400"/>
            <a:chExt cx="685801" cy="2319866"/>
          </a:xfrm>
        </p:grpSpPr>
        <p:sp>
          <p:nvSpPr>
            <p:cNvPr id="4" name="Rounded Rectangle 3"/>
            <p:cNvSpPr/>
            <p:nvPr/>
          </p:nvSpPr>
          <p:spPr>
            <a:xfrm>
              <a:off x="3048000" y="2819400"/>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19399" y="4682066"/>
              <a:ext cx="609601"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normAutofit/>
          </a:bodyPr>
          <a:lstStyle/>
          <a:p>
            <a:r>
              <a:rPr lang="en-US" sz="2400" dirty="0"/>
              <a:t>Let’s try </a:t>
            </a:r>
            <a:r>
              <a:rPr lang="en-US" sz="2400" b="1" dirty="0"/>
              <a:t>generalizing</a:t>
            </a:r>
            <a:r>
              <a:rPr lang="en-US" sz="2400" dirty="0"/>
              <a:t>.</a:t>
            </a:r>
          </a:p>
          <a:p>
            <a:r>
              <a:rPr lang="en-US" sz="2400" b="1" dirty="0"/>
              <a:t>Intuition:</a:t>
            </a:r>
            <a:r>
              <a:rPr lang="en-US" sz="2400" dirty="0"/>
              <a:t> Take a sentence like</a:t>
            </a:r>
          </a:p>
          <a:p>
            <a:pPr algn="ctr"/>
            <a:r>
              <a:rPr lang="en-US" sz="2400" dirty="0"/>
              <a:t>The cat is walking in the bedroom</a:t>
            </a:r>
          </a:p>
          <a:p>
            <a:endParaRPr lang="en-US" sz="2400" dirty="0"/>
          </a:p>
          <a:p>
            <a:r>
              <a:rPr lang="en-US" sz="2400" dirty="0"/>
              <a:t>And use it when we assign probabilities to similar sentences like</a:t>
            </a:r>
          </a:p>
          <a:p>
            <a:endParaRPr lang="en-US" sz="2400" dirty="0"/>
          </a:p>
          <a:p>
            <a:pPr algn="ctr"/>
            <a:r>
              <a:rPr lang="en-US" sz="2400" dirty="0"/>
              <a:t>The dog is running around the room</a:t>
            </a:r>
          </a:p>
          <a:p>
            <a:endParaRPr lang="en-US" sz="2400" dirty="0"/>
          </a:p>
          <a:p>
            <a:pPr algn="ctr"/>
            <a:endParaRPr lang="en-US" sz="2400" dirty="0"/>
          </a:p>
        </p:txBody>
      </p:sp>
      <p:sp>
        <p:nvSpPr>
          <p:cNvPr id="2" name="Title 1"/>
          <p:cNvSpPr>
            <a:spLocks noGrp="1"/>
          </p:cNvSpPr>
          <p:nvPr>
            <p:ph type="title"/>
          </p:nvPr>
        </p:nvSpPr>
        <p:spPr/>
        <p:txBody>
          <a:bodyPr/>
          <a:lstStyle/>
          <a:p>
            <a:r>
              <a:rPr lang="en-US" dirty="0"/>
              <a:t>Alternate idea</a:t>
            </a:r>
          </a:p>
        </p:txBody>
      </p:sp>
    </p:spTree>
    <p:extLst>
      <p:ext uri="{BB962C8B-B14F-4D97-AF65-F5344CB8AC3E}">
        <p14:creationId xmlns:p14="http://schemas.microsoft.com/office/powerpoint/2010/main" val="319594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Neural Network"/>
          <p:cNvSpPr txBox="1">
            <a:spLocks noGrp="1"/>
          </p:cNvSpPr>
          <p:nvPr>
            <p:ph type="title" idx="4294967295"/>
          </p:nvPr>
        </p:nvSpPr>
        <p:spPr>
          <a:prstGeom prst="rect">
            <a:avLst/>
          </a:prstGeom>
        </p:spPr>
        <p:txBody>
          <a:bodyPr/>
          <a:lstStyle/>
          <a:p>
            <a:r>
              <a:rPr lang="en-US" dirty="0"/>
              <a:t>Logistic Regression Classifier</a:t>
            </a:r>
            <a:endParaRPr dirty="0"/>
          </a:p>
        </p:txBody>
      </p:sp>
      <p:pic>
        <p:nvPicPr>
          <p:cNvPr id="535" name="Image" descr="Image"/>
          <p:cNvPicPr>
            <a:picLocks noChangeAspect="1"/>
          </p:cNvPicPr>
          <p:nvPr/>
        </p:nvPicPr>
        <p:blipFill>
          <a:blip r:embed="rId2"/>
          <a:stretch>
            <a:fillRect/>
          </a:stretch>
        </p:blipFill>
        <p:spPr>
          <a:xfrm>
            <a:off x="1304913" y="2334493"/>
            <a:ext cx="8982617" cy="4416903"/>
          </a:xfrm>
          <a:prstGeom prst="rect">
            <a:avLst/>
          </a:prstGeom>
          <a:ln w="12700">
            <a:miter lim="400000"/>
          </a:ln>
        </p:spPr>
      </p:pic>
    </p:spTree>
    <p:extLst>
      <p:ext uri="{BB962C8B-B14F-4D97-AF65-F5344CB8AC3E}">
        <p14:creationId xmlns:p14="http://schemas.microsoft.com/office/powerpoint/2010/main" val="27063683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roperties of Embeddings"/>
          <p:cNvSpPr txBox="1">
            <a:spLocks noGrp="1"/>
          </p:cNvSpPr>
          <p:nvPr>
            <p:ph type="title"/>
          </p:nvPr>
        </p:nvSpPr>
        <p:spPr>
          <a:prstGeom prst="rect">
            <a:avLst/>
          </a:prstGeom>
        </p:spPr>
        <p:txBody>
          <a:bodyPr>
            <a:normAutofit/>
          </a:bodyPr>
          <a:lstStyle>
            <a:lvl1pPr defTabSz="537463">
              <a:defRPr sz="7360"/>
            </a:lvl1pPr>
          </a:lstStyle>
          <a:p>
            <a:r>
              <a:rPr sz="3200" dirty="0"/>
              <a:t>Properties of Embeddings</a:t>
            </a:r>
          </a:p>
        </p:txBody>
      </p:sp>
      <p:sp>
        <p:nvSpPr>
          <p:cNvPr id="538" name="Nearest Neighbors are surprisingly good"/>
          <p:cNvSpPr txBox="1">
            <a:spLocks noGrp="1"/>
          </p:cNvSpPr>
          <p:nvPr>
            <p:ph type="body" idx="1"/>
          </p:nvPr>
        </p:nvSpPr>
        <p:spPr>
          <a:prstGeom prst="rect">
            <a:avLst/>
          </a:prstGeom>
        </p:spPr>
        <p:txBody>
          <a:bodyPr anchor="t"/>
          <a:lstStyle/>
          <a:p>
            <a:r>
              <a:t>Nearest Neighbors are surprisingly good</a:t>
            </a:r>
          </a:p>
        </p:txBody>
      </p:sp>
      <p:pic>
        <p:nvPicPr>
          <p:cNvPr id="539" name="Image" descr="Image"/>
          <p:cNvPicPr>
            <a:picLocks noChangeAspect="1"/>
          </p:cNvPicPr>
          <p:nvPr/>
        </p:nvPicPr>
        <p:blipFill>
          <a:blip r:embed="rId2"/>
          <a:stretch>
            <a:fillRect/>
          </a:stretch>
        </p:blipFill>
        <p:spPr>
          <a:xfrm>
            <a:off x="770382" y="2466621"/>
            <a:ext cx="9897619" cy="1195832"/>
          </a:xfrm>
          <a:prstGeom prst="rect">
            <a:avLst/>
          </a:prstGeom>
          <a:ln w="12700">
            <a:miter lim="400000"/>
          </a:ln>
        </p:spPr>
      </p:pic>
    </p:spTree>
    <p:extLst>
      <p:ext uri="{BB962C8B-B14F-4D97-AF65-F5344CB8AC3E}">
        <p14:creationId xmlns:p14="http://schemas.microsoft.com/office/powerpoint/2010/main" val="1212626845"/>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Embeddings capture relational meanings"/>
          <p:cNvSpPr txBox="1">
            <a:spLocks noGrp="1"/>
          </p:cNvSpPr>
          <p:nvPr>
            <p:ph type="title"/>
          </p:nvPr>
        </p:nvSpPr>
        <p:spPr>
          <a:prstGeom prst="rect">
            <a:avLst/>
          </a:prstGeom>
        </p:spPr>
        <p:txBody>
          <a:bodyPr>
            <a:normAutofit/>
          </a:bodyPr>
          <a:lstStyle>
            <a:lvl1pPr defTabSz="490727">
              <a:defRPr sz="6719"/>
            </a:lvl1pPr>
          </a:lstStyle>
          <a:p>
            <a:r>
              <a:rPr sz="3200" dirty="0"/>
              <a:t>Embeddings capture relational meanings</a:t>
            </a:r>
          </a:p>
        </p:txBody>
      </p:sp>
      <p:pic>
        <p:nvPicPr>
          <p:cNvPr id="543" name="Image" descr="Image"/>
          <p:cNvPicPr>
            <a:picLocks noChangeAspect="1"/>
          </p:cNvPicPr>
          <p:nvPr/>
        </p:nvPicPr>
        <p:blipFill>
          <a:blip r:embed="rId2"/>
          <a:stretch>
            <a:fillRect/>
          </a:stretch>
        </p:blipFill>
        <p:spPr>
          <a:xfrm>
            <a:off x="3217311" y="1469733"/>
            <a:ext cx="5308124" cy="3918534"/>
          </a:xfrm>
          <a:prstGeom prst="rect">
            <a:avLst/>
          </a:prstGeom>
          <a:ln w="12700">
            <a:miter lim="400000"/>
          </a:ln>
        </p:spPr>
      </p:pic>
      <p:sp>
        <p:nvSpPr>
          <p:cNvPr id="3" name="TextBox 2">
            <a:extLst>
              <a:ext uri="{FF2B5EF4-FFF2-40B4-BE49-F238E27FC236}">
                <a16:creationId xmlns:a16="http://schemas.microsoft.com/office/drawing/2014/main" id="{34E40626-F251-2DCB-ADB4-1A93E59BEDB0}"/>
              </a:ext>
            </a:extLst>
          </p:cNvPr>
          <p:cNvSpPr txBox="1"/>
          <p:nvPr/>
        </p:nvSpPr>
        <p:spPr>
          <a:xfrm>
            <a:off x="1813111" y="5720823"/>
            <a:ext cx="8565777" cy="369332"/>
          </a:xfrm>
          <a:prstGeom prst="rect">
            <a:avLst/>
          </a:prstGeom>
          <a:noFill/>
        </p:spPr>
        <p:txBody>
          <a:bodyPr wrap="square">
            <a:spAutoFit/>
          </a:bodyPr>
          <a:lstStyle/>
          <a:p>
            <a:r>
              <a:rPr lang="en-US" dirty="0"/>
              <a:t>vector('king') - vector('man') + vector('queen')  ≅ vector('woman’)s</a:t>
            </a:r>
          </a:p>
        </p:txBody>
      </p:sp>
    </p:spTree>
    <p:extLst>
      <p:ext uri="{BB962C8B-B14F-4D97-AF65-F5344CB8AC3E}">
        <p14:creationId xmlns:p14="http://schemas.microsoft.com/office/powerpoint/2010/main" val="1150290245"/>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5" name="Image" descr="Image"/>
          <p:cNvPicPr>
            <a:picLocks noChangeAspect="1"/>
          </p:cNvPicPr>
          <p:nvPr/>
        </p:nvPicPr>
        <p:blipFill>
          <a:blip r:embed="rId2"/>
          <a:stretch>
            <a:fillRect/>
          </a:stretch>
        </p:blipFill>
        <p:spPr>
          <a:xfrm>
            <a:off x="1662854" y="-87540"/>
            <a:ext cx="8866292" cy="10254864"/>
          </a:xfrm>
          <a:prstGeom prst="rect">
            <a:avLst/>
          </a:prstGeom>
          <a:ln w="12700">
            <a:miter lim="400000"/>
          </a:ln>
        </p:spPr>
      </p:pic>
    </p:spTree>
    <p:extLst>
      <p:ext uri="{BB962C8B-B14F-4D97-AF65-F5344CB8AC3E}">
        <p14:creationId xmlns:p14="http://schemas.microsoft.com/office/powerpoint/2010/main" val="18076918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Demo of word vectors"/>
          <p:cNvSpPr txBox="1">
            <a:spLocks noGrp="1"/>
          </p:cNvSpPr>
          <p:nvPr>
            <p:ph type="title"/>
          </p:nvPr>
        </p:nvSpPr>
        <p:spPr>
          <a:prstGeom prst="rect">
            <a:avLst/>
          </a:prstGeom>
        </p:spPr>
        <p:txBody>
          <a:bodyPr/>
          <a:lstStyle/>
          <a:p>
            <a:r>
              <a:rPr dirty="0"/>
              <a:t>Demo of </a:t>
            </a:r>
            <a:r>
              <a:rPr lang="en-US" dirty="0"/>
              <a:t>W</a:t>
            </a:r>
            <a:r>
              <a:rPr dirty="0"/>
              <a:t>ord </a:t>
            </a:r>
            <a:r>
              <a:rPr lang="en-US" dirty="0"/>
              <a:t>V</a:t>
            </a:r>
            <a:r>
              <a:rPr dirty="0"/>
              <a:t>ectors</a:t>
            </a:r>
            <a:r>
              <a:rPr lang="en-US" dirty="0"/>
              <a:t> using Magnitude</a:t>
            </a:r>
            <a:endParaRPr dirty="0"/>
          </a:p>
        </p:txBody>
      </p:sp>
      <p:sp>
        <p:nvSpPr>
          <p:cNvPr id="548" name="# Install Magnitude…"/>
          <p:cNvSpPr txBox="1"/>
          <p:nvPr/>
        </p:nvSpPr>
        <p:spPr>
          <a:xfrm>
            <a:off x="399673" y="1981579"/>
            <a:ext cx="11249783" cy="21820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lang="en-US" sz="2742" b="1" dirty="0" err="1"/>
              <a:t>Colab</a:t>
            </a:r>
            <a:r>
              <a:rPr lang="en-US" sz="2742" b="1" dirty="0"/>
              <a:t> Notebook</a:t>
            </a:r>
            <a:br>
              <a:rPr lang="en-US" sz="2742" dirty="0"/>
            </a:br>
            <a:br>
              <a:rPr lang="en-US" sz="2742" dirty="0"/>
            </a:br>
            <a:r>
              <a:rPr lang="en-US" sz="2742" dirty="0">
                <a:hlinkClick r:id="rId2"/>
              </a:rPr>
              <a:t>https://colab.research.google.com/drive/19iOTYgRn3bBAJIigHH8aK7ipYSYgy75x?usp=sharing</a:t>
            </a:r>
            <a:r>
              <a:rPr lang="en-US" sz="2742" dirty="0"/>
              <a:t>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p:txBody>
      </p:sp>
    </p:spTree>
    <p:extLst>
      <p:ext uri="{BB962C8B-B14F-4D97-AF65-F5344CB8AC3E}">
        <p14:creationId xmlns:p14="http://schemas.microsoft.com/office/powerpoint/2010/main" val="3076785044"/>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0" name="Demo of word vectors"/>
          <p:cNvSpPr txBox="1">
            <a:spLocks noGrp="1"/>
          </p:cNvSpPr>
          <p:nvPr>
            <p:ph type="title"/>
          </p:nvPr>
        </p:nvSpPr>
        <p:spPr>
          <a:prstGeom prst="rect">
            <a:avLst/>
          </a:prstGeom>
        </p:spPr>
        <p:txBody>
          <a:bodyPr/>
          <a:lstStyle/>
          <a:p>
            <a:r>
              <a:t>Demo of word vectors</a:t>
            </a:r>
          </a:p>
        </p:txBody>
      </p:sp>
      <p:sp>
        <p:nvSpPr>
          <p:cNvPr id="551" name="from pymagnitude import *…"/>
          <p:cNvSpPr txBox="1"/>
          <p:nvPr/>
        </p:nvSpPr>
        <p:spPr>
          <a:xfrm>
            <a:off x="399673" y="899209"/>
            <a:ext cx="11213207" cy="5557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from </a:t>
            </a:r>
            <a:r>
              <a:rPr sz="2742" dirty="0" err="1"/>
              <a:t>pymagnitude</a:t>
            </a:r>
            <a:r>
              <a:rPr sz="2742" dirty="0"/>
              <a:t> import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vectors = Magnitude("GoogleNews-vectors-negative300.magnitude")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queen = </a:t>
            </a:r>
            <a:r>
              <a:rPr sz="2742" dirty="0" err="1"/>
              <a:t>vectors.query</a:t>
            </a:r>
            <a:r>
              <a:rPr sz="2742" dirty="0"/>
              <a:t>('queen')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 </a:t>
            </a:r>
            <a:r>
              <a:rPr sz="2742" dirty="0" err="1"/>
              <a:t>vectors.query</a:t>
            </a:r>
            <a:r>
              <a:rPr sz="2742" dirty="0"/>
              <a:t>("king")</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vectors.similarity</a:t>
            </a:r>
            <a:r>
              <a:rPr sz="2742" dirty="0"/>
              <a:t>(king, 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0.6510958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vectors.most_similar_approx</a:t>
            </a:r>
            <a:r>
              <a:rPr sz="2742" dirty="0"/>
              <a:t>(king, </a:t>
            </a:r>
            <a:r>
              <a:rPr sz="2742" dirty="0" err="1"/>
              <a:t>topn</a:t>
            </a:r>
            <a:r>
              <a:rPr sz="2742" dirty="0"/>
              <a:t>=5)</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1.0), ('kings', 0.72), ('prince', 0.62), ('sultan', 0.59), ('ruler', 0.58)]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p:txBody>
      </p:sp>
    </p:spTree>
    <p:extLst>
      <p:ext uri="{BB962C8B-B14F-4D97-AF65-F5344CB8AC3E}">
        <p14:creationId xmlns:p14="http://schemas.microsoft.com/office/powerpoint/2010/main" val="3566702905"/>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9" name="Many possible models"/>
          <p:cNvSpPr txBox="1">
            <a:spLocks noGrp="1"/>
          </p:cNvSpPr>
          <p:nvPr>
            <p:ph type="title" idx="4294967295"/>
          </p:nvPr>
        </p:nvSpPr>
        <p:spPr>
          <a:xfrm>
            <a:off x="246808" y="154179"/>
            <a:ext cx="7543800" cy="1128712"/>
          </a:xfrm>
          <a:prstGeom prst="rect">
            <a:avLst/>
          </a:prstGeom>
        </p:spPr>
        <p:txBody>
          <a:bodyPr/>
          <a:lstStyle/>
          <a:p>
            <a:r>
              <a:rPr dirty="0"/>
              <a:t>Many possible models</a:t>
            </a:r>
          </a:p>
        </p:txBody>
      </p:sp>
      <p:graphicFrame>
        <p:nvGraphicFramePr>
          <p:cNvPr id="560" name="Table"/>
          <p:cNvGraphicFramePr/>
          <p:nvPr/>
        </p:nvGraphicFramePr>
        <p:xfrm>
          <a:off x="1979778" y="1416838"/>
          <a:ext cx="2595452" cy="2431156"/>
        </p:xfrm>
        <a:graphic>
          <a:graphicData uri="http://schemas.openxmlformats.org/drawingml/2006/table">
            <a:tbl>
              <a:tblPr firstRow="1">
                <a:tableStyleId>{1FECB4D8-DB02-4DC6-A0A2-4F2EBAE1DC90}</a:tableStyleId>
              </a:tblPr>
              <a:tblGrid>
                <a:gridCol w="2595452">
                  <a:extLst>
                    <a:ext uri="{9D8B030D-6E8A-4147-A177-3AD203B41FA5}">
                      <a16:colId xmlns:a16="http://schemas.microsoft.com/office/drawing/2014/main" val="20000"/>
                    </a:ext>
                  </a:extLst>
                </a:gridCol>
              </a:tblGrid>
              <a:tr h="607789">
                <a:tc>
                  <a:txBody>
                    <a:bodyPr/>
                    <a:lstStyle/>
                    <a:p>
                      <a:pPr defTabSz="914400">
                        <a:tabLst>
                          <a:tab pos="1181100" algn="l"/>
                        </a:tabLst>
                        <a:defRPr sz="1800">
                          <a:solidFill>
                            <a:srgbClr val="000000"/>
                          </a:solidFill>
                        </a:defRPr>
                      </a:pPr>
                      <a:r>
                        <a:rPr sz="2500" dirty="0">
                          <a:sym typeface="Helvetica Neue Medium"/>
                        </a:rPr>
                        <a:t>Matrix type</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607789">
                <a:tc>
                  <a:txBody>
                    <a:bodyPr/>
                    <a:lstStyle/>
                    <a:p>
                      <a:pPr defTabSz="914400">
                        <a:defRPr sz="1800"/>
                      </a:pPr>
                      <a:r>
                        <a:rPr sz="2500" dirty="0">
                          <a:sym typeface="Helvetica Neue Medium"/>
                        </a:rPr>
                        <a:t>Term-document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607789">
                <a:tc>
                  <a:txBody>
                    <a:bodyPr/>
                    <a:lstStyle/>
                    <a:p>
                      <a:pPr defTabSz="914400">
                        <a:defRPr sz="1800"/>
                      </a:pPr>
                      <a:r>
                        <a:rPr sz="2500" dirty="0">
                          <a:sym typeface="Helvetica Neue Medium"/>
                        </a:rPr>
                        <a:t>Term-context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607789">
                <a:tc>
                  <a:txBody>
                    <a:bodyPr/>
                    <a:lstStyle/>
                    <a:p>
                      <a:pPr defTabSz="914400">
                        <a:defRPr sz="1800"/>
                      </a:pPr>
                      <a:r>
                        <a:rPr sz="2500" dirty="0">
                          <a:sym typeface="Helvetica Neue Medium"/>
                        </a:rPr>
                        <a:t>Pattern-pair</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561" name="Table"/>
          <p:cNvGraphicFramePr/>
          <p:nvPr/>
        </p:nvGraphicFramePr>
        <p:xfrm>
          <a:off x="4865433" y="1402572"/>
          <a:ext cx="2604381" cy="2987630"/>
        </p:xfrm>
        <a:graphic>
          <a:graphicData uri="http://schemas.openxmlformats.org/drawingml/2006/table">
            <a:tbl>
              <a:tblPr firstRow="1" bandRow="1">
                <a:tableStyleId>{F2DE63D5-997A-4646-A377-4702673A728D}</a:tableStyleId>
              </a:tblPr>
              <a:tblGrid>
                <a:gridCol w="2604381">
                  <a:extLst>
                    <a:ext uri="{9D8B030D-6E8A-4147-A177-3AD203B41FA5}">
                      <a16:colId xmlns:a16="http://schemas.microsoft.com/office/drawing/2014/main" val="20000"/>
                    </a:ext>
                  </a:extLst>
                </a:gridCol>
              </a:tblGrid>
              <a:tr h="597526">
                <a:tc>
                  <a:txBody>
                    <a:bodyPr/>
                    <a:lstStyle/>
                    <a:p>
                      <a:pPr defTabSz="914400">
                        <a:tabLst>
                          <a:tab pos="1181100" algn="l"/>
                        </a:tabLst>
                        <a:defRPr sz="1800">
                          <a:solidFill>
                            <a:srgbClr val="000000"/>
                          </a:solidFill>
                        </a:defRPr>
                      </a:pPr>
                      <a:r>
                        <a:rPr sz="2500" dirty="0">
                          <a:sym typeface="Helvetica Neue Medium"/>
                        </a:rPr>
                        <a:t>Reweighting</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597526">
                <a:tc>
                  <a:txBody>
                    <a:bodyPr/>
                    <a:lstStyle/>
                    <a:p>
                      <a:pPr defTabSz="914400">
                        <a:defRPr sz="1800"/>
                      </a:pPr>
                      <a:r>
                        <a:rPr sz="2500" dirty="0">
                          <a:sym typeface="Helvetica Neue Medium"/>
                        </a:rPr>
                        <a:t>length norm.</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7526">
                <a:tc>
                  <a:txBody>
                    <a:bodyPr/>
                    <a:lstStyle/>
                    <a:p>
                      <a:pPr defTabSz="914400">
                        <a:defRPr sz="1800"/>
                      </a:pPr>
                      <a:r>
                        <a:rPr sz="2500" dirty="0">
                          <a:sym typeface="Helvetica Neue Medium"/>
                        </a:rPr>
                        <a:t>TF-IDF</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7526">
                <a:tc>
                  <a:txBody>
                    <a:bodyPr/>
                    <a:lstStyle/>
                    <a:p>
                      <a:pPr defTabSz="914400">
                        <a:defRPr sz="1800"/>
                      </a:pPr>
                      <a:r>
                        <a:rPr sz="2500">
                          <a:sym typeface="Helvetica Neue Medium"/>
                        </a:rPr>
                        <a:t>PPMI</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7526">
                <a:tc>
                  <a:txBody>
                    <a:bodyPr/>
                    <a:lstStyle/>
                    <a:p>
                      <a:pPr defTabSz="914400">
                        <a:defRPr sz="1800"/>
                      </a:pPr>
                      <a:r>
                        <a:rPr sz="2500" dirty="0">
                          <a:sym typeface="Helvetica Neue Medium"/>
                        </a:rPr>
                        <a:t>probabilities</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bl>
          </a:graphicData>
        </a:graphic>
      </p:graphicFrame>
      <p:graphicFrame>
        <p:nvGraphicFramePr>
          <p:cNvPr id="562" name="Table"/>
          <p:cNvGraphicFramePr/>
          <p:nvPr/>
        </p:nvGraphicFramePr>
        <p:xfrm>
          <a:off x="7908029" y="1402573"/>
          <a:ext cx="2518931" cy="4198887"/>
        </p:xfrm>
        <a:graphic>
          <a:graphicData uri="http://schemas.openxmlformats.org/drawingml/2006/table">
            <a:tbl>
              <a:tblPr firstRow="1">
                <a:tableStyleId>{1FECB4D8-DB02-4DC6-A0A2-4F2EBAE1DC90}</a:tableStyleId>
              </a:tblPr>
              <a:tblGrid>
                <a:gridCol w="2518931">
                  <a:extLst>
                    <a:ext uri="{9D8B030D-6E8A-4147-A177-3AD203B41FA5}">
                      <a16:colId xmlns:a16="http://schemas.microsoft.com/office/drawing/2014/main" val="20000"/>
                    </a:ext>
                  </a:extLst>
                </a:gridCol>
              </a:tblGrid>
              <a:tr h="599841">
                <a:tc>
                  <a:txBody>
                    <a:bodyPr/>
                    <a:lstStyle/>
                    <a:p>
                      <a:pPr defTabSz="914400">
                        <a:defRPr sz="1800" b="0">
                          <a:solidFill>
                            <a:srgbClr val="000000"/>
                          </a:solidFill>
                        </a:defRPr>
                      </a:pPr>
                      <a:r>
                        <a:rPr sz="2500" b="1" dirty="0">
                          <a:sym typeface="Helvetica Neue"/>
                        </a:rPr>
                        <a:t>Comparisons</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599841">
                <a:tc>
                  <a:txBody>
                    <a:bodyPr/>
                    <a:lstStyle/>
                    <a:p>
                      <a:pPr defTabSz="914400">
                        <a:defRPr sz="1800"/>
                      </a:pPr>
                      <a:r>
                        <a:rPr sz="2500" dirty="0">
                          <a:sym typeface="Helvetica Neue Medium"/>
                        </a:rPr>
                        <a:t>cosine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9841">
                <a:tc>
                  <a:txBody>
                    <a:bodyPr/>
                    <a:lstStyle/>
                    <a:p>
                      <a:pPr defTabSz="914400">
                        <a:defRPr sz="1800"/>
                      </a:pPr>
                      <a:r>
                        <a:rPr sz="2500">
                          <a:sym typeface="Helvetica Neue Medium"/>
                        </a:rPr>
                        <a:t>Manhattan</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9841">
                <a:tc>
                  <a:txBody>
                    <a:bodyPr/>
                    <a:lstStyle/>
                    <a:p>
                      <a:pPr defTabSz="914400">
                        <a:defRPr sz="1800"/>
                      </a:pPr>
                      <a:r>
                        <a:rPr sz="2500">
                          <a:sym typeface="Helvetica Neue Medium"/>
                        </a:rPr>
                        <a:t>Jaccard</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9841">
                <a:tc>
                  <a:txBody>
                    <a:bodyPr/>
                    <a:lstStyle/>
                    <a:p>
                      <a:pPr defTabSz="914400">
                        <a:defRPr sz="1800"/>
                      </a:pPr>
                      <a:r>
                        <a:rPr sz="2500">
                          <a:sym typeface="Helvetica Neue Medium"/>
                        </a:rPr>
                        <a:t>KL divergence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599841">
                <a:tc>
                  <a:txBody>
                    <a:bodyPr/>
                    <a:lstStyle/>
                    <a:p>
                      <a:pPr defTabSz="914400">
                        <a:defRPr sz="1800"/>
                      </a:pPr>
                      <a:r>
                        <a:rPr sz="2500">
                          <a:sym typeface="Helvetica Neue Medium"/>
                        </a:rPr>
                        <a:t>JS distance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r h="599841">
                <a:tc>
                  <a:txBody>
                    <a:bodyPr/>
                    <a:lstStyle/>
                    <a:p>
                      <a:pPr defTabSz="914400">
                        <a:defRPr sz="1800"/>
                      </a:pPr>
                      <a:r>
                        <a:rPr sz="2500" dirty="0">
                          <a:sym typeface="Helvetica Neue Medium"/>
                        </a:rPr>
                        <a:t>DICE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6"/>
                  </a:ext>
                </a:extLst>
              </a:tr>
            </a:tbl>
          </a:graphicData>
        </a:graphic>
      </p:graphicFrame>
      <p:graphicFrame>
        <p:nvGraphicFramePr>
          <p:cNvPr id="563" name="Table"/>
          <p:cNvGraphicFramePr/>
          <p:nvPr/>
        </p:nvGraphicFramePr>
        <p:xfrm>
          <a:off x="1979778" y="3981941"/>
          <a:ext cx="2604382" cy="2856198"/>
        </p:xfrm>
        <a:graphic>
          <a:graphicData uri="http://schemas.openxmlformats.org/drawingml/2006/table">
            <a:tbl>
              <a:tblPr firstRow="1">
                <a:tableStyleId>{1FECB4D8-DB02-4DC6-A0A2-4F2EBAE1DC90}</a:tableStyleId>
              </a:tblPr>
              <a:tblGrid>
                <a:gridCol w="2604382">
                  <a:extLst>
                    <a:ext uri="{9D8B030D-6E8A-4147-A177-3AD203B41FA5}">
                      <a16:colId xmlns:a16="http://schemas.microsoft.com/office/drawing/2014/main" val="20000"/>
                    </a:ext>
                  </a:extLst>
                </a:gridCol>
              </a:tblGrid>
              <a:tr h="476033">
                <a:tc>
                  <a:txBody>
                    <a:bodyPr/>
                    <a:lstStyle/>
                    <a:p>
                      <a:pPr defTabSz="914400">
                        <a:defRPr sz="1800" b="0">
                          <a:solidFill>
                            <a:srgbClr val="000000"/>
                          </a:solidFill>
                        </a:defRPr>
                      </a:pPr>
                      <a:r>
                        <a:rPr sz="2500" b="1" dirty="0">
                          <a:sym typeface="Helvetica Neue"/>
                        </a:rPr>
                        <a:t>Dim. Reduction</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476033">
                <a:tc>
                  <a:txBody>
                    <a:bodyPr/>
                    <a:lstStyle/>
                    <a:p>
                      <a:pPr defTabSz="914400">
                        <a:defRPr sz="1800"/>
                      </a:pPr>
                      <a:r>
                        <a:rPr sz="2500">
                          <a:sym typeface="Helvetica Neue Medium"/>
                        </a:rPr>
                        <a:t>word2vec</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476033">
                <a:tc>
                  <a:txBody>
                    <a:bodyPr/>
                    <a:lstStyle/>
                    <a:p>
                      <a:pPr defTabSz="914400">
                        <a:defRPr sz="1800"/>
                      </a:pPr>
                      <a:r>
                        <a:rPr sz="2500" dirty="0" err="1">
                          <a:sym typeface="Helvetica Neue Medium"/>
                        </a:rPr>
                        <a:t>GloVe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476033">
                <a:tc>
                  <a:txBody>
                    <a:bodyPr/>
                    <a:lstStyle/>
                    <a:p>
                      <a:pPr defTabSz="914400">
                        <a:defRPr sz="1800"/>
                      </a:pPr>
                      <a:r>
                        <a:rPr sz="2500">
                          <a:sym typeface="Helvetica Neue Medium"/>
                        </a:rPr>
                        <a:t>PCA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476033">
                <a:tc>
                  <a:txBody>
                    <a:bodyPr/>
                    <a:lstStyle/>
                    <a:p>
                      <a:pPr defTabSz="914400">
                        <a:defRPr sz="1800"/>
                      </a:pPr>
                      <a:r>
                        <a:rPr sz="2500">
                          <a:sym typeface="Helvetica Neue Medium"/>
                        </a:rPr>
                        <a:t>LDA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476033">
                <a:tc>
                  <a:txBody>
                    <a:bodyPr/>
                    <a:lstStyle/>
                    <a:p>
                      <a:pPr defTabSz="914400">
                        <a:defRPr sz="1800"/>
                      </a:pPr>
                      <a:r>
                        <a:rPr sz="2500" dirty="0">
                          <a:sym typeface="Helvetica Neue Medium"/>
                        </a:rPr>
                        <a:t>LSA</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bl>
          </a:graphicData>
        </a:graphic>
      </p:graphicFrame>
      <p:sp>
        <p:nvSpPr>
          <p:cNvPr id="564" name="How many dimensions?"/>
          <p:cNvSpPr txBox="1"/>
          <p:nvPr/>
        </p:nvSpPr>
        <p:spPr>
          <a:xfrm>
            <a:off x="4701582" y="4661200"/>
            <a:ext cx="3089026"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How many dimensions? </a:t>
            </a:r>
          </a:p>
        </p:txBody>
      </p:sp>
      <p:sp>
        <p:nvSpPr>
          <p:cNvPr id="565" name="What modifications should we make to the input?"/>
          <p:cNvSpPr txBox="1"/>
          <p:nvPr/>
        </p:nvSpPr>
        <p:spPr>
          <a:xfrm>
            <a:off x="4701582" y="5869054"/>
            <a:ext cx="5907956"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What modifications should we make to the input? </a:t>
            </a:r>
          </a:p>
        </p:txBody>
      </p:sp>
    </p:spTree>
    <p:extLst>
      <p:ext uri="{BB962C8B-B14F-4D97-AF65-F5344CB8AC3E}">
        <p14:creationId xmlns:p14="http://schemas.microsoft.com/office/powerpoint/2010/main" val="22349209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EC931-C4D3-6543-803C-212CE025F88F}"/>
              </a:ext>
            </a:extLst>
          </p:cNvPr>
          <p:cNvSpPr>
            <a:spLocks noGrp="1"/>
          </p:cNvSpPr>
          <p:nvPr>
            <p:ph type="title"/>
          </p:nvPr>
        </p:nvSpPr>
        <p:spPr/>
        <p:txBody>
          <a:bodyPr/>
          <a:lstStyle/>
          <a:p>
            <a:r>
              <a:rPr lang="en-US" dirty="0"/>
              <a:t>Evaluating embeddings</a:t>
            </a:r>
          </a:p>
        </p:txBody>
      </p:sp>
      <p:sp>
        <p:nvSpPr>
          <p:cNvPr id="3" name="Content Placeholder 2">
            <a:extLst>
              <a:ext uri="{FF2B5EF4-FFF2-40B4-BE49-F238E27FC236}">
                <a16:creationId xmlns:a16="http://schemas.microsoft.com/office/drawing/2014/main" id="{60E1B482-CFE4-6341-8AD4-AC9F3BDD320B}"/>
              </a:ext>
            </a:extLst>
          </p:cNvPr>
          <p:cNvSpPr>
            <a:spLocks noGrp="1"/>
          </p:cNvSpPr>
          <p:nvPr>
            <p:ph idx="1"/>
          </p:nvPr>
        </p:nvSpPr>
        <p:spPr/>
        <p:txBody>
          <a:bodyPr/>
          <a:lstStyle/>
          <a:p>
            <a:r>
              <a:rPr lang="en-US" sz="3200" dirty="0"/>
              <a:t>Compare to human scores on word similarity-type tasks:</a:t>
            </a:r>
          </a:p>
          <a:p>
            <a:pPr marL="285750" indent="-223838">
              <a:buFont typeface="Arial" panose="020B0604020202020204" pitchFamily="34" charset="0"/>
              <a:buChar char="•"/>
            </a:pPr>
            <a:r>
              <a:rPr lang="en-US" sz="2400" dirty="0"/>
              <a:t>WordSim-353 (Finkelstein et al., 2002)</a:t>
            </a:r>
          </a:p>
          <a:p>
            <a:pPr marL="285750" indent="-223838">
              <a:buFont typeface="Arial" panose="020B0604020202020204" pitchFamily="34" charset="0"/>
              <a:buChar char="•"/>
            </a:pPr>
            <a:r>
              <a:rPr lang="en-US" sz="2400" dirty="0"/>
              <a:t>SimLex-999 (Hill et al., 2015)</a:t>
            </a:r>
          </a:p>
          <a:p>
            <a:pPr marL="285750" indent="-223838">
              <a:buFont typeface="Arial" panose="020B0604020202020204" pitchFamily="34" charset="0"/>
              <a:buChar char="•"/>
            </a:pPr>
            <a:r>
              <a:rPr lang="en-US" sz="2400" dirty="0"/>
              <a:t>Stanford Contextual Word Similarity (SCWS) dataset (Huang et al., 2012) </a:t>
            </a:r>
          </a:p>
          <a:p>
            <a:pPr marL="285750" indent="-223838">
              <a:buFont typeface="Arial" panose="020B0604020202020204" pitchFamily="34" charset="0"/>
              <a:buChar char="•"/>
            </a:pPr>
            <a:r>
              <a:rPr lang="en-US" sz="2400" dirty="0"/>
              <a:t>TOEFL dataset: “</a:t>
            </a:r>
            <a:r>
              <a:rPr lang="en-US" sz="2400" i="1" dirty="0"/>
              <a:t>levied” is closest in meaning to: </a:t>
            </a:r>
            <a:br>
              <a:rPr lang="en-US" sz="2400" i="1" dirty="0"/>
            </a:br>
            <a:r>
              <a:rPr lang="en-US" sz="2400" i="1" dirty="0"/>
              <a:t>	(a) imposed, (b) believed, (c) requested, (d) correlated </a:t>
            </a:r>
            <a:endParaRPr lang="en-US" sz="2400" dirty="0"/>
          </a:p>
          <a:p>
            <a:endParaRPr lang="en-US" dirty="0"/>
          </a:p>
        </p:txBody>
      </p:sp>
    </p:spTree>
    <p:extLst>
      <p:ext uri="{BB962C8B-B14F-4D97-AF65-F5344CB8AC3E}">
        <p14:creationId xmlns:p14="http://schemas.microsoft.com/office/powerpoint/2010/main" val="24511801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03508" y="1676400"/>
            <a:ext cx="9264493" cy="3905936"/>
          </a:xfrm>
          <a:prstGeom prst="rect">
            <a:avLst/>
          </a:prstGeom>
        </p:spPr>
      </p:pic>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2346960" y="286605"/>
            <a:ext cx="7543800" cy="1450757"/>
          </a:xfrm>
        </p:spPr>
        <p:txBody>
          <a:bodyPr/>
          <a:lstStyle/>
          <a:p>
            <a:r>
              <a:rPr lang="en-US" dirty="0"/>
              <a:t>Intrinsic evaluation</a:t>
            </a:r>
          </a:p>
        </p:txBody>
      </p:sp>
    </p:spTree>
    <p:extLst>
      <p:ext uri="{BB962C8B-B14F-4D97-AF65-F5344CB8AC3E}">
        <p14:creationId xmlns:p14="http://schemas.microsoft.com/office/powerpoint/2010/main" val="37146737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2346960" y="286605"/>
            <a:ext cx="7543800" cy="1450757"/>
          </a:xfrm>
        </p:spPr>
        <p:txBody>
          <a:bodyPr/>
          <a:lstStyle/>
          <a:p>
            <a:r>
              <a:rPr lang="en-US" dirty="0"/>
              <a:t>Compute correlation</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46960" y="1313154"/>
            <a:ext cx="7924800" cy="5081551"/>
          </a:xfrm>
          <a:prstGeom prst="rect">
            <a:avLst/>
          </a:prstGeom>
        </p:spPr>
      </p:pic>
    </p:spTree>
    <p:extLst>
      <p:ext uri="{BB962C8B-B14F-4D97-AF65-F5344CB8AC3E}">
        <p14:creationId xmlns:p14="http://schemas.microsoft.com/office/powerpoint/2010/main" val="3227890866"/>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1120</TotalTime>
  <Words>11797</Words>
  <Application>Microsoft Macintosh PowerPoint</Application>
  <PresentationFormat>Widescreen</PresentationFormat>
  <Paragraphs>1248</Paragraphs>
  <Slides>155</Slides>
  <Notes>70</Notes>
  <HiddenSlides>28</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155</vt:i4>
      </vt:variant>
    </vt:vector>
  </HeadingPairs>
  <TitlesOfParts>
    <vt:vector size="170" baseType="lpstr">
      <vt:lpstr>Arial</vt:lpstr>
      <vt:lpstr>BreveText</vt:lpstr>
      <vt:lpstr>Calibri</vt:lpstr>
      <vt:lpstr>Cambria Math</vt:lpstr>
      <vt:lpstr>Chalkduster</vt:lpstr>
      <vt:lpstr>FK Roman Standard</vt:lpstr>
      <vt:lpstr>Helvetica</vt:lpstr>
      <vt:lpstr>Helvetica Light</vt:lpstr>
      <vt:lpstr>Helvetica Neue</vt:lpstr>
      <vt:lpstr>Helvetica Neue Medium</vt:lpstr>
      <vt:lpstr>Lucida Grande</vt:lpstr>
      <vt:lpstr>Menlo</vt:lpstr>
      <vt:lpstr>Open Sans</vt:lpstr>
      <vt:lpstr>Open Sans SemiBold</vt:lpstr>
      <vt:lpstr>Office Theme</vt:lpstr>
      <vt:lpstr>Module 14: Natural Language Processing</vt:lpstr>
      <vt:lpstr>Neural Language Models</vt:lpstr>
      <vt:lpstr>Language Models</vt:lpstr>
      <vt:lpstr>Language Modeling </vt:lpstr>
      <vt:lpstr>Curse of dimensionality / sparse statistics </vt:lpstr>
      <vt:lpstr>Chain rule</vt:lpstr>
      <vt:lpstr>Probability tables</vt:lpstr>
      <vt:lpstr>Unseen sequences</vt:lpstr>
      <vt:lpstr>Alternate idea</vt:lpstr>
      <vt:lpstr>Neural Language Models</vt:lpstr>
      <vt:lpstr>Neural LMs</vt:lpstr>
      <vt:lpstr>Neural LMs (Bengio et al 2003)</vt:lpstr>
      <vt:lpstr>Neural LMs</vt:lpstr>
      <vt:lpstr>Neural LMs</vt:lpstr>
      <vt:lpstr>PowerPoint Presentation</vt:lpstr>
      <vt:lpstr>Training</vt:lpstr>
      <vt:lpstr>Training</vt:lpstr>
      <vt:lpstr>Advantages of NN LMs</vt:lpstr>
      <vt:lpstr>A Neural Probabilistic LM</vt:lpstr>
      <vt:lpstr>A Neural Probabilistic LM</vt:lpstr>
      <vt:lpstr>A Neural Probabilistic LM</vt:lpstr>
      <vt:lpstr>PowerPoint Presentation</vt:lpstr>
      <vt:lpstr>Word embeddings</vt:lpstr>
      <vt:lpstr>State of the art neural LMs</vt:lpstr>
      <vt:lpstr>NLP: Vector Semantics</vt:lpstr>
      <vt:lpstr>Word Meaning</vt:lpstr>
      <vt:lpstr>Entailment in formal semantics</vt:lpstr>
      <vt:lpstr>Entailment in formal semantics</vt:lpstr>
      <vt:lpstr>PowerPoint Presentation</vt:lpstr>
      <vt:lpstr>PowerPoint Presentation</vt:lpstr>
      <vt:lpstr>PowerPoint Presentation</vt:lpstr>
      <vt:lpstr>Lexical Semantics</vt:lpstr>
      <vt:lpstr>Lexical Semantics</vt:lpstr>
      <vt:lpstr>Vector Space Models</vt:lpstr>
      <vt:lpstr>Dictionary Definitions</vt:lpstr>
      <vt:lpstr>Polysemy </vt:lpstr>
      <vt:lpstr>Synonymy </vt:lpstr>
      <vt:lpstr>Principle of Contrast</vt:lpstr>
      <vt:lpstr>Word similarity </vt:lpstr>
      <vt:lpstr>Word similarity </vt:lpstr>
      <vt:lpstr>Word similarity </vt:lpstr>
      <vt:lpstr>Word Relatedness</vt:lpstr>
      <vt:lpstr>Semantic Roles</vt:lpstr>
      <vt:lpstr>Connotation </vt:lpstr>
      <vt:lpstr>Points in space</vt:lpstr>
      <vt:lpstr>Vector Space Models</vt:lpstr>
      <vt:lpstr>Distributional Hypothesis</vt:lpstr>
      <vt:lpstr>Intuition of distributional word similarity</vt:lpstr>
      <vt:lpstr>History of Vector Space Models </vt:lpstr>
      <vt:lpstr>Term-Document Matrix</vt:lpstr>
      <vt:lpstr>Term-Document Matrix</vt:lpstr>
      <vt:lpstr>Term-Document Matrix</vt:lpstr>
      <vt:lpstr>Term-Document Matrix</vt:lpstr>
      <vt:lpstr>Term-Document Matrix</vt:lpstr>
      <vt:lpstr>Term-Document Matrix</vt:lpstr>
      <vt:lpstr>Term-Document Matrix</vt:lpstr>
      <vt:lpstr>What can document similarity let you do?</vt:lpstr>
      <vt:lpstr>Word similarity for plagiarism detection</vt:lpstr>
      <vt:lpstr>Term-Document Matrix</vt:lpstr>
      <vt:lpstr>Vector comparisons</vt:lpstr>
      <vt:lpstr>Vector comparisons</vt:lpstr>
      <vt:lpstr>Vector comparisons</vt:lpstr>
      <vt:lpstr>Vector comparisons</vt:lpstr>
      <vt:lpstr>Vector comparisons</vt:lpstr>
      <vt:lpstr>Vector L2 (length) Normalization</vt:lpstr>
      <vt:lpstr>Vector L2 (length) Normalization</vt:lpstr>
      <vt:lpstr>Vector comparisons</vt:lpstr>
      <vt:lpstr>Vector L2 (length) Normalization</vt:lpstr>
      <vt:lpstr>Cosine Distance</vt:lpstr>
      <vt:lpstr>Term-Term Matrix</vt:lpstr>
      <vt:lpstr>Term-Term Matrix</vt:lpstr>
      <vt:lpstr>Term-Term Matrix</vt:lpstr>
      <vt:lpstr>Context windows</vt:lpstr>
      <vt:lpstr>Context windows</vt:lpstr>
      <vt:lpstr>PowerPoint Presentation</vt:lpstr>
      <vt:lpstr>Using syntax to define a word’s context</vt:lpstr>
      <vt:lpstr>Alternates to counts</vt:lpstr>
      <vt:lpstr>TF-IDF</vt:lpstr>
      <vt:lpstr>Sparse v. Dense Vectors</vt:lpstr>
      <vt:lpstr>Neural Language Models</vt:lpstr>
      <vt:lpstr>Word Embeddings</vt:lpstr>
      <vt:lpstr>Word embeddings</vt:lpstr>
      <vt:lpstr>Sparse versus Dense Vectors</vt:lpstr>
      <vt:lpstr>Sparse versus dense vectors</vt:lpstr>
      <vt:lpstr>Dense embeddings you can download!</vt:lpstr>
      <vt:lpstr>How do we get dense vectors?</vt:lpstr>
      <vt:lpstr>Word2Vec</vt:lpstr>
      <vt:lpstr>Word2Vec</vt:lpstr>
      <vt:lpstr>Negative sampling</vt:lpstr>
      <vt:lpstr>Logistic Regression Classifier</vt:lpstr>
      <vt:lpstr>Properties of Embeddings</vt:lpstr>
      <vt:lpstr>Embeddings capture relational meanings</vt:lpstr>
      <vt:lpstr>PowerPoint Presentation</vt:lpstr>
      <vt:lpstr>Demo of Word Vectors using Magnitude</vt:lpstr>
      <vt:lpstr>Demo of word vectors</vt:lpstr>
      <vt:lpstr>Many possible models</vt:lpstr>
      <vt:lpstr>Evaluating embeddings</vt:lpstr>
      <vt:lpstr>Intrinsic evaluation</vt:lpstr>
      <vt:lpstr>Compute correlation</vt:lpstr>
      <vt:lpstr>Properties of embeddings</vt:lpstr>
      <vt:lpstr>How does context window change word emeddings?</vt:lpstr>
      <vt:lpstr>How does context window change word emeddings?</vt:lpstr>
      <vt:lpstr>Solving Analogy Problems</vt:lpstr>
      <vt:lpstr>Solving analogies with embeddings</vt:lpstr>
      <vt:lpstr>Vector Arithmetic </vt:lpstr>
      <vt:lpstr>Vector Arithmetic </vt:lpstr>
      <vt:lpstr>Analogy: Embeddings capture relational meaning!</vt:lpstr>
      <vt:lpstr>Vector Arithmetic </vt:lpstr>
      <vt:lpstr>Analogy: Embeddings capture relational meaning!</vt:lpstr>
      <vt:lpstr>Vector Arithmetic </vt:lpstr>
      <vt:lpstr>Vector Arithmetic </vt:lpstr>
      <vt:lpstr>PowerPoint Presentation</vt:lpstr>
      <vt:lpstr>PowerPoint Presentation</vt:lpstr>
      <vt:lpstr>Representing Phrases with vectors</vt:lpstr>
      <vt:lpstr>Analogical reasoning task for phrases </vt:lpstr>
      <vt:lpstr>Vector compositionality</vt:lpstr>
      <vt:lpstr>PowerPoint Presentation</vt:lpstr>
      <vt:lpstr>Word Embeddings for Sociology</vt:lpstr>
      <vt:lpstr>Embeddings can help study word history!</vt:lpstr>
      <vt:lpstr>Diachronic word embeddings for studying language change!</vt:lpstr>
      <vt:lpstr>Visualizing changes</vt:lpstr>
      <vt:lpstr>Visualizing changes</vt:lpstr>
      <vt:lpstr>The evolution of sentiment words</vt:lpstr>
      <vt:lpstr>Embeddings and bias</vt:lpstr>
      <vt:lpstr>Embeddings reflect cultural bias</vt:lpstr>
      <vt:lpstr>Measuring cultural bias</vt:lpstr>
      <vt:lpstr>Embeddings reflect cultural bias</vt:lpstr>
      <vt:lpstr>Directions</vt:lpstr>
      <vt:lpstr>Embeddings as a window onto history</vt:lpstr>
      <vt:lpstr>History of biased framings of women</vt:lpstr>
      <vt:lpstr>Princeton Trilogy experiments</vt:lpstr>
      <vt:lpstr>Embeddings reflect ethnic stereotypes over time</vt:lpstr>
      <vt:lpstr>Change in linguistic framing 1910-1990</vt:lpstr>
      <vt:lpstr>Changes in framing: adjectives associated with Chinese</vt:lpstr>
      <vt:lpstr>Conclusion</vt:lpstr>
      <vt:lpstr>Potential for Harm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potential harms</vt:lpstr>
      <vt:lpstr>Our Responsibilities</vt:lpstr>
      <vt:lpstr>The End…  But Not the End of Learning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and Neural LMs</dc:title>
  <dc:creator>Callison-Burch, Christopher</dc:creator>
  <cp:lastModifiedBy>Callison-Burch, Christopher</cp:lastModifiedBy>
  <cp:revision>56</cp:revision>
  <dcterms:created xsi:type="dcterms:W3CDTF">2020-12-01T15:12:09Z</dcterms:created>
  <dcterms:modified xsi:type="dcterms:W3CDTF">2022-12-08T16:37:24Z</dcterms:modified>
</cp:coreProperties>
</file>